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9" r:id="rId15"/>
    <p:sldId id="278" r:id="rId16"/>
    <p:sldId id="271" r:id="rId17"/>
    <p:sldId id="272" r:id="rId18"/>
    <p:sldId id="273" r:id="rId19"/>
    <p:sldId id="275" r:id="rId20"/>
    <p:sldId id="276" r:id="rId21"/>
  </p:sldIdLst>
  <p:sldSz cx="12192000" cy="6858000"/>
  <p:notesSz cx="6858000" cy="9144000"/>
  <p:embeddedFontLst>
    <p:embeddedFont>
      <p:font typeface="Play"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ursing Assistant Information Session" id="{E9DA056B-9C75-4AC4-B23C-E6142EC4CF87}">
          <p14:sldIdLst>
            <p14:sldId id="257"/>
            <p14:sldId id="258"/>
            <p14:sldId id="259"/>
            <p14:sldId id="260"/>
            <p14:sldId id="261"/>
            <p14:sldId id="262"/>
          </p14:sldIdLst>
        </p14:section>
        <p14:section name="Clinical Requirements" id="{B28023B3-465B-4A9C-84DA-1C90F0921063}">
          <p14:sldIdLst>
            <p14:sldId id="263"/>
            <p14:sldId id="264"/>
            <p14:sldId id="265"/>
            <p14:sldId id="266"/>
            <p14:sldId id="267"/>
            <p14:sldId id="268"/>
            <p14:sldId id="269"/>
            <p14:sldId id="279"/>
            <p14:sldId id="278"/>
            <p14:sldId id="271"/>
            <p14:sldId id="272"/>
            <p14:sldId id="273"/>
            <p14:sldId id="275"/>
            <p14:sldId id="276"/>
          </p14:sldIdLst>
        </p14:section>
      </p14:sectionLst>
    </p:ext>
    <p:ext uri="{EFAFB233-063F-42B5-8137-9DF3F51BA10A}">
      <p15:sldGuideLst xmlns:p15="http://schemas.microsoft.com/office/powerpoint/2012/main">
        <p15:guide id="1" orient="horz" pos="2160">
          <p15:clr>
            <a:srgbClr val="747775"/>
          </p15:clr>
        </p15:guide>
        <p15:guide id="2" pos="384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DawWdlLhivCxmUjy9qct+eCsZ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EF7B3D-7EC5-45AA-870B-6D3175AB088F}">
  <a:tblStyle styleId="{31EF7B3D-7EC5-45AA-870B-6D3175AB08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598" autoAdjust="0"/>
  </p:normalViewPr>
  <p:slideViewPr>
    <p:cSldViewPr snapToGrid="0">
      <p:cViewPr varScale="1">
        <p:scale>
          <a:sx n="70" d="100"/>
          <a:sy n="70" d="100"/>
        </p:scale>
        <p:origin x="1056" y="43"/>
      </p:cViewPr>
      <p:guideLst>
        <p:guide orient="horz" pos="2160"/>
        <p:guide pos="3840"/>
      </p:guideLst>
    </p:cSldViewPr>
  </p:slideViewPr>
  <p:outlineViewPr>
    <p:cViewPr>
      <p:scale>
        <a:sx n="33" d="100"/>
        <a:sy n="33" d="100"/>
      </p:scale>
      <p:origin x="0" y="-2747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extLst>
              <a:ext uri="{BEBA8EAE-BF5A-486C-A8C5-ECC9F3942E4B}">
                <a14:imgProps xmlns:a14="http://schemas.microsoft.com/office/drawing/2010/main">
                  <a14:imgLayer r:embed="rId13">
                    <a14:imgEffect>
                      <a14:artisticPhotocopy/>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lippincottdirect.lww.com/NursingEducationPimaCommunityCollegeDesertVistaCampus-Spring2026"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rizonaatwork.com/about/contact-u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pima.edu/scholarship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pcc-NRAadmissions@pima.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ima.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accuplacer.collegeboard.org/student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khanacademy.org/" TargetMode="External"/><Relationship Id="rId5" Type="http://schemas.openxmlformats.org/officeDocument/2006/relationships/hyperlink" Target="http://www.readtheory.org" TargetMode="External"/><Relationship Id="rId4" Type="http://schemas.openxmlformats.org/officeDocument/2006/relationships/hyperlink" Target="https://pima.edu/admission/placement-testing/practice-test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kpx5TdLCvLfIoDRV71XAUeen-XtXqXc/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0" name="Google Shape;90;p1"/>
          <p:cNvSpPr txBox="1">
            <a:spLocks noGrp="1"/>
          </p:cNvSpPr>
          <p:nvPr>
            <p:ph type="title"/>
          </p:nvPr>
        </p:nvSpPr>
        <p:spPr>
          <a:xfrm>
            <a:off x="2726777" y="1675274"/>
            <a:ext cx="6738445" cy="13085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4400"/>
              <a:buFont typeface="Play"/>
              <a:buNone/>
              <a:tabLst/>
              <a:defRPr/>
            </a:pPr>
            <a:r>
              <a:rPr kumimoji="0" lang="en-US" sz="4800" b="1" i="0" u="none" strike="noStrike" kern="0" cap="none" spc="0" normalizeH="0" baseline="0" noProof="0" dirty="0">
                <a:ln>
                  <a:noFill/>
                </a:ln>
                <a:solidFill>
                  <a:schemeClr val="dk1"/>
                </a:solidFill>
                <a:effectLst/>
                <a:uLnTx/>
                <a:uFillTx/>
                <a:latin typeface="+mj-lt"/>
                <a:ea typeface="Play"/>
                <a:cs typeface="Play"/>
                <a:sym typeface="Play"/>
              </a:rPr>
              <a:t>Nursing Assistant Information Session</a:t>
            </a:r>
            <a:endParaRPr kumimoji="0" lang="en-US" sz="4800" b="0" i="0" u="none" strike="noStrike" kern="0" cap="none" spc="0" normalizeH="0" baseline="0" noProof="0" dirty="0">
              <a:ln>
                <a:noFill/>
              </a:ln>
              <a:solidFill>
                <a:schemeClr val="dk1"/>
              </a:solidFill>
              <a:effectLst/>
              <a:uLnTx/>
              <a:uFillTx/>
              <a:latin typeface="+mj-lt"/>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1"/>
          <p:cNvSpPr txBox="1">
            <a:spLocks noGrp="1"/>
          </p:cNvSpPr>
          <p:nvPr>
            <p:ph type="title" idx="4294967295"/>
          </p:nvPr>
        </p:nvSpPr>
        <p:spPr>
          <a:xfrm>
            <a:off x="2356980" y="2367155"/>
            <a:ext cx="7478039" cy="341627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Drug tests are conducted by a College designated laboratory. Detailed instructions on obtaining your drug test will be provided AFTER acceptance into the Nursing Assistant program.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Drug Screening must be completed prior to your first day of class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1" u="sng" strike="noStrike" kern="0" cap="none" spc="0" normalizeH="0" baseline="0" noProof="0" dirty="0">
              <a:ln>
                <a:noFill/>
              </a:ln>
              <a:solidFill>
                <a:schemeClr val="dk1"/>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1" u="sng" strike="noStrike" kern="0" cap="none" spc="0" normalizeH="0" baseline="0" noProof="0" dirty="0">
                <a:ln>
                  <a:noFill/>
                </a:ln>
                <a:solidFill>
                  <a:schemeClr val="dk1"/>
                </a:solidFill>
                <a:effectLst/>
                <a:uLnTx/>
                <a:uFillTx/>
                <a:latin typeface="Arial"/>
                <a:ea typeface="Arial"/>
                <a:cs typeface="Arial"/>
                <a:sym typeface="Arial"/>
              </a:rPr>
              <a:t>Positive drug test results will result in a denial letter from the program</a:t>
            </a:r>
            <a:r>
              <a:rPr kumimoji="0" lang="en-US" sz="1800" b="0" i="1" u="none" strike="noStrike" kern="0" cap="none" spc="0" normalizeH="0" baseline="0" noProof="0" dirty="0">
                <a:ln>
                  <a:noFill/>
                </a:ln>
                <a:solidFill>
                  <a:schemeClr val="dk1"/>
                </a:solidFill>
                <a:effectLst/>
                <a:uLnTx/>
                <a:uFillTx/>
                <a:latin typeface="Arial"/>
                <a:ea typeface="Arial"/>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1" u="none" strike="noStrike" kern="0" cap="none" spc="0" normalizeH="0" baseline="0" noProof="0" dirty="0">
              <a:ln>
                <a:noFill/>
              </a:ln>
              <a:solidFill>
                <a:schemeClr val="dk1"/>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Please take any prescription medications with you to your appointment. </a:t>
            </a:r>
            <a:endParaRPr kumimoji="0" lang="en-US"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5F4438E0-4246-4A63-05F6-DFB61F3170E4}"/>
              </a:ext>
            </a:extLst>
          </p:cNvPr>
          <p:cNvSpPr txBox="1"/>
          <p:nvPr/>
        </p:nvSpPr>
        <p:spPr>
          <a:xfrm>
            <a:off x="0" y="1358153"/>
            <a:ext cx="12192000" cy="646331"/>
          </a:xfrm>
          <a:prstGeom prst="rect">
            <a:avLst/>
          </a:prstGeom>
          <a:noFill/>
        </p:spPr>
        <p:txBody>
          <a:bodyPr wrap="square" rtlCol="0">
            <a:spAutoFit/>
          </a:bodyPr>
          <a:lstStyle/>
          <a:p>
            <a:pPr algn="ctr"/>
            <a:r>
              <a:rPr lang="en-US" sz="3600" b="1" dirty="0">
                <a:solidFill>
                  <a:schemeClr val="dk1"/>
                </a:solidFill>
              </a:rPr>
              <a:t>Drug Screening </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a:extLst>
              <a:ext uri="{C183D7F6-B498-43B3-948B-1728B52AA6E4}">
                <adec:decorative xmlns:adec="http://schemas.microsoft.com/office/drawing/2017/decorative" val="1"/>
              </a:ext>
            </a:extLst>
          </p:cNvPr>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Title 2">
            <a:extLst>
              <a:ext uri="{FF2B5EF4-FFF2-40B4-BE49-F238E27FC236}">
                <a16:creationId xmlns:a16="http://schemas.microsoft.com/office/drawing/2014/main" id="{2D068518-8991-26DB-64CD-DF77458F46E0}"/>
              </a:ext>
            </a:extLst>
          </p:cNvPr>
          <p:cNvSpPr>
            <a:spLocks noGrp="1"/>
          </p:cNvSpPr>
          <p:nvPr>
            <p:ph type="title"/>
          </p:nvPr>
        </p:nvSpPr>
        <p:spPr>
          <a:xfrm>
            <a:off x="0" y="1898090"/>
            <a:ext cx="12188952" cy="1325563"/>
          </a:xfrm>
        </p:spPr>
        <p:txBody>
          <a:bodyPr>
            <a:normAutofit fontScale="90000"/>
          </a:bodyPr>
          <a:lstStyle/>
          <a:p>
            <a:pPr algn="ctr"/>
            <a:r>
              <a:rPr lang="en-US" sz="6000" b="1" dirty="0"/>
              <a:t>Nursing Assistant</a:t>
            </a:r>
            <a:br>
              <a:rPr lang="en-US" sz="6000" b="1" dirty="0"/>
            </a:br>
            <a:r>
              <a:rPr lang="en-US" sz="6000" b="1" dirty="0"/>
              <a:t>Program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3" name="Text Placeholder 2">
            <a:extLst>
              <a:ext uri="{FF2B5EF4-FFF2-40B4-BE49-F238E27FC236}">
                <a16:creationId xmlns:a16="http://schemas.microsoft.com/office/drawing/2014/main" id="{6F7AC820-84F4-68F2-0F5B-488016C1B851}"/>
              </a:ext>
            </a:extLst>
          </p:cNvPr>
          <p:cNvSpPr>
            <a:spLocks noGrp="1"/>
          </p:cNvSpPr>
          <p:nvPr>
            <p:ph type="title" idx="4294967295"/>
          </p:nvPr>
        </p:nvSpPr>
        <p:spPr>
          <a:xfrm>
            <a:off x="0" y="606425"/>
            <a:ext cx="12192000" cy="765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114300" marR="0" lvl="0" indent="0" algn="ctr" defTabSz="914400" rtl="0" eaLnBrk="1" fontAlgn="auto" latinLnBrk="0" hangingPunct="1">
              <a:lnSpc>
                <a:spcPct val="90000"/>
              </a:lnSpc>
              <a:spcBef>
                <a:spcPts val="1000"/>
              </a:spcBef>
              <a:spcAft>
                <a:spcPts val="0"/>
              </a:spcAft>
              <a:buClr>
                <a:schemeClr val="dk1"/>
              </a:buClr>
              <a:buSzPts val="1800"/>
              <a:buFont typeface="Arial"/>
              <a:buNone/>
              <a:tabLst/>
              <a:defRPr/>
            </a:pPr>
            <a:r>
              <a:rPr kumimoji="0" lang="en-US" sz="4000" b="1" i="0" u="none" strike="noStrike" kern="0" cap="none" spc="0" normalizeH="0" baseline="0" noProof="0" dirty="0">
                <a:ln>
                  <a:noFill/>
                </a:ln>
                <a:solidFill>
                  <a:srgbClr val="C00000"/>
                </a:solidFill>
                <a:effectLst/>
                <a:uLnTx/>
                <a:uFillTx/>
                <a:latin typeface="Arial"/>
                <a:ea typeface="Arial"/>
                <a:cs typeface="Arial"/>
                <a:sym typeface="Arial"/>
              </a:rPr>
              <a:t>Important:</a:t>
            </a:r>
          </a:p>
        </p:txBody>
      </p:sp>
      <p:sp>
        <p:nvSpPr>
          <p:cNvPr id="4" name="TextBox 3">
            <a:extLst>
              <a:ext uri="{FF2B5EF4-FFF2-40B4-BE49-F238E27FC236}">
                <a16:creationId xmlns:a16="http://schemas.microsoft.com/office/drawing/2014/main" id="{8796FEE9-4CE1-38CC-7687-FA43A51E0EA5}"/>
              </a:ext>
            </a:extLst>
          </p:cNvPr>
          <p:cNvSpPr txBox="1"/>
          <p:nvPr/>
        </p:nvSpPr>
        <p:spPr>
          <a:xfrm>
            <a:off x="2754086" y="1959428"/>
            <a:ext cx="6683828" cy="3693319"/>
          </a:xfrm>
          <a:prstGeom prst="rect">
            <a:avLst/>
          </a:prstGeom>
          <a:noFill/>
        </p:spPr>
        <p:txBody>
          <a:bodyPr wrap="square" rtlCol="0">
            <a:spAutoFit/>
          </a:bodyPr>
          <a:lstStyle/>
          <a:p>
            <a:pPr marL="285750" indent="-285750">
              <a:buFont typeface="Arial" panose="020B0604020202020204" pitchFamily="34" charset="0"/>
              <a:buChar char="•"/>
            </a:pPr>
            <a:r>
              <a:rPr lang="en-US" sz="1800" b="1" dirty="0"/>
              <a:t>To apply for the Certified Nursing Assistant program at Pima Community College, you must be enrolled with the college and have a student “A” number assigned.</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If your declared major is “Practical Nursing” you may enter the program through the Practical Nursing pathway.</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If your major is not “Practical Nursing” you are required to change your major to “Nursing Assistant” for the duration of the Nursing Assistant program.</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Please consult with your advisor for further guidance.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Shape 174"/>
        <p:cNvGrpSpPr/>
        <p:nvPr/>
      </p:nvGrpSpPr>
      <p:grpSpPr>
        <a:xfrm>
          <a:off x="0" y="0"/>
          <a:ext cx="0" cy="0"/>
          <a:chOff x="0" y="0"/>
          <a:chExt cx="0" cy="0"/>
        </a:xfrm>
      </p:grpSpPr>
      <p:sp>
        <p:nvSpPr>
          <p:cNvPr id="2" name="Title 1">
            <a:extLst>
              <a:ext uri="{FF2B5EF4-FFF2-40B4-BE49-F238E27FC236}">
                <a16:creationId xmlns:a16="http://schemas.microsoft.com/office/drawing/2014/main" id="{F85D1BB5-4950-2D19-1E6A-997C7E909BA1}"/>
              </a:ext>
              <a:ext uri="{C183D7F6-B498-43B3-948B-1728B52AA6E4}">
                <adec:decorative xmlns:adec="http://schemas.microsoft.com/office/drawing/2017/decorative" val="0"/>
              </a:ext>
            </a:extLst>
          </p:cNvPr>
          <p:cNvSpPr txBox="1">
            <a:spLocks noGrp="1"/>
          </p:cNvSpPr>
          <p:nvPr>
            <p:ph type="title" idx="4294967295"/>
          </p:nvPr>
        </p:nvSpPr>
        <p:spPr>
          <a:xfrm>
            <a:off x="0" y="182996"/>
            <a:ext cx="12192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Nursing Assistant Program Hours and Time Commitment</a:t>
            </a:r>
          </a:p>
        </p:txBody>
      </p:sp>
      <p:sp>
        <p:nvSpPr>
          <p:cNvPr id="3" name="Text Placeholder 2">
            <a:extLst>
              <a:ext uri="{FF2B5EF4-FFF2-40B4-BE49-F238E27FC236}">
                <a16:creationId xmlns:a16="http://schemas.microsoft.com/office/drawing/2014/main" id="{47AF895E-E502-AAB3-1A9A-E69DE2CFE1E9}"/>
              </a:ext>
              <a:ext uri="{C183D7F6-B498-43B3-948B-1728B52AA6E4}">
                <adec:decorative xmlns:adec="http://schemas.microsoft.com/office/drawing/2017/decorative" val="0"/>
              </a:ext>
            </a:extLst>
          </p:cNvPr>
          <p:cNvSpPr>
            <a:spLocks noGrp="1"/>
          </p:cNvSpPr>
          <p:nvPr>
            <p:ph type="body" idx="1"/>
          </p:nvPr>
        </p:nvSpPr>
        <p:spPr>
          <a:xfrm>
            <a:off x="560613" y="697293"/>
            <a:ext cx="11070772" cy="2731707"/>
          </a:xfrm>
        </p:spPr>
        <p:txBody>
          <a:bodyPr>
            <a:normAutofit fontScale="92500"/>
          </a:bodyPr>
          <a:lstStyle/>
          <a:p>
            <a:pPr marL="114300" indent="0">
              <a:lnSpc>
                <a:spcPct val="150000"/>
              </a:lnSpc>
              <a:buNone/>
            </a:pPr>
            <a:r>
              <a:rPr lang="en-US" sz="1700" dirty="0"/>
              <a:t>Nursing assistant students should expect to be in class, laboratories and clinical settings 100% of the scheduled time. The clinical laboratory may require preparation, so </a:t>
            </a:r>
            <a:r>
              <a:rPr lang="en-US" sz="1700" b="1" dirty="0"/>
              <a:t>ANY</a:t>
            </a:r>
            <a:r>
              <a:rPr lang="en-US" sz="1700" dirty="0"/>
              <a:t> </a:t>
            </a:r>
            <a:r>
              <a:rPr lang="en-US" sz="1700" b="1" dirty="0"/>
              <a:t>additional activities </a:t>
            </a:r>
            <a:r>
              <a:rPr lang="en-US" sz="1700" dirty="0"/>
              <a:t>should be </a:t>
            </a:r>
            <a:r>
              <a:rPr lang="en-US" sz="1700" b="1" dirty="0"/>
              <a:t>kept at a minimum</a:t>
            </a:r>
            <a:r>
              <a:rPr lang="en-US" sz="1700" dirty="0"/>
              <a:t>. Optional but recommended 4 hours of open skills lab time is offered every other week.</a:t>
            </a:r>
          </a:p>
          <a:p>
            <a:pPr marL="114300" indent="0">
              <a:lnSpc>
                <a:spcPct val="150000"/>
              </a:lnSpc>
              <a:buNone/>
            </a:pPr>
            <a:r>
              <a:rPr lang="en-US" sz="1700" dirty="0"/>
              <a:t>The NRA 101 course is designed to prepare students to take the Arizona State Board of Nursing Certification Exam for Nursing Assistants. Proctored by TMU Headmaster. The program is divided into three components: lecture, college skills lab, and clinical lab. Total instructional hours for the program are equal to 141 hours, divided as follows:</a:t>
            </a:r>
          </a:p>
          <a:p>
            <a:pPr marL="114300" indent="0">
              <a:lnSpc>
                <a:spcPct val="150000"/>
              </a:lnSpc>
              <a:buNone/>
            </a:pPr>
            <a:endParaRPr lang="en-US" sz="1800" dirty="0"/>
          </a:p>
          <a:p>
            <a:pPr marL="114300" indent="0">
              <a:lnSpc>
                <a:spcPct val="150000"/>
              </a:lnSpc>
              <a:buNone/>
            </a:pPr>
            <a:endParaRPr lang="en-US" sz="1800" dirty="0"/>
          </a:p>
          <a:p>
            <a:pPr marL="114300" indent="0">
              <a:lnSpc>
                <a:spcPct val="150000"/>
              </a:lnSpc>
              <a:buNone/>
            </a:pPr>
            <a:endParaRPr lang="en-US" sz="1800" dirty="0"/>
          </a:p>
        </p:txBody>
      </p:sp>
      <p:graphicFrame>
        <p:nvGraphicFramePr>
          <p:cNvPr id="4" name="Table 3">
            <a:extLst>
              <a:ext uri="{FF2B5EF4-FFF2-40B4-BE49-F238E27FC236}">
                <a16:creationId xmlns:a16="http://schemas.microsoft.com/office/drawing/2014/main" id="{49E2EB62-11A5-0FA0-DD49-B89F41849CA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726939"/>
              </p:ext>
            </p:extLst>
          </p:nvPr>
        </p:nvGraphicFramePr>
        <p:xfrm>
          <a:off x="3123655" y="3429000"/>
          <a:ext cx="5627915" cy="1462797"/>
        </p:xfrm>
        <a:graphic>
          <a:graphicData uri="http://schemas.openxmlformats.org/drawingml/2006/table">
            <a:tbl>
              <a:tblPr firstRow="1" bandRow="1">
                <a:tableStyleId>{31EF7B3D-7EC5-45AA-870B-6D3175AB088F}</a:tableStyleId>
              </a:tblPr>
              <a:tblGrid>
                <a:gridCol w="1578686">
                  <a:extLst>
                    <a:ext uri="{9D8B030D-6E8A-4147-A177-3AD203B41FA5}">
                      <a16:colId xmlns:a16="http://schemas.microsoft.com/office/drawing/2014/main" val="3060181944"/>
                    </a:ext>
                  </a:extLst>
                </a:gridCol>
                <a:gridCol w="2173257">
                  <a:extLst>
                    <a:ext uri="{9D8B030D-6E8A-4147-A177-3AD203B41FA5}">
                      <a16:colId xmlns:a16="http://schemas.microsoft.com/office/drawing/2014/main" val="1916840031"/>
                    </a:ext>
                  </a:extLst>
                </a:gridCol>
                <a:gridCol w="1875972">
                  <a:extLst>
                    <a:ext uri="{9D8B030D-6E8A-4147-A177-3AD203B41FA5}">
                      <a16:colId xmlns:a16="http://schemas.microsoft.com/office/drawing/2014/main" val="1702933057"/>
                    </a:ext>
                  </a:extLst>
                </a:gridCol>
              </a:tblGrid>
              <a:tr h="350277">
                <a:tc>
                  <a:txBody>
                    <a:bodyPr/>
                    <a:lstStyle/>
                    <a:p>
                      <a:pPr algn="ctr"/>
                      <a:r>
                        <a:rPr lang="en-US" b="1" dirty="0"/>
                        <a:t>Lecture</a:t>
                      </a:r>
                    </a:p>
                  </a:txBody>
                  <a:tcPr/>
                </a:tc>
                <a:tc>
                  <a:txBody>
                    <a:bodyPr/>
                    <a:lstStyle/>
                    <a:p>
                      <a:pPr algn="ctr"/>
                      <a:r>
                        <a:rPr lang="en-US" b="1" dirty="0"/>
                        <a:t>4 hours/day x 12 days</a:t>
                      </a:r>
                    </a:p>
                  </a:txBody>
                  <a:tcPr/>
                </a:tc>
                <a:tc>
                  <a:txBody>
                    <a:bodyPr/>
                    <a:lstStyle/>
                    <a:p>
                      <a:pPr algn="ctr"/>
                      <a:r>
                        <a:rPr lang="en-US" b="1" dirty="0"/>
                        <a:t>Total: 48 hours</a:t>
                      </a:r>
                    </a:p>
                  </a:txBody>
                  <a:tcPr/>
                </a:tc>
                <a:extLst>
                  <a:ext uri="{0D108BD9-81ED-4DB2-BD59-A6C34878D82A}">
                    <a16:rowId xmlns:a16="http://schemas.microsoft.com/office/drawing/2014/main" val="732682755"/>
                  </a:ext>
                </a:extLst>
              </a:tr>
              <a:tr h="370840">
                <a:tc>
                  <a:txBody>
                    <a:bodyPr/>
                    <a:lstStyle/>
                    <a:p>
                      <a:pPr algn="ctr"/>
                      <a:r>
                        <a:rPr lang="en-US" b="1" dirty="0"/>
                        <a:t>Skills Lab</a:t>
                      </a:r>
                    </a:p>
                  </a:txBody>
                  <a:tcPr/>
                </a:tc>
                <a:tc>
                  <a:txBody>
                    <a:bodyPr/>
                    <a:lstStyle/>
                    <a:p>
                      <a:pPr algn="ctr"/>
                      <a:r>
                        <a:rPr lang="en-US" b="1" dirty="0"/>
                        <a:t>4 hours/day x 12 days</a:t>
                      </a:r>
                    </a:p>
                  </a:txBody>
                  <a:tcPr/>
                </a:tc>
                <a:tc>
                  <a:txBody>
                    <a:bodyPr/>
                    <a:lstStyle/>
                    <a:p>
                      <a:pPr algn="ctr"/>
                      <a:r>
                        <a:rPr lang="en-US" b="1" dirty="0"/>
                        <a:t>Total: 48 hours</a:t>
                      </a:r>
                    </a:p>
                  </a:txBody>
                  <a:tcPr/>
                </a:tc>
                <a:extLst>
                  <a:ext uri="{0D108BD9-81ED-4DB2-BD59-A6C34878D82A}">
                    <a16:rowId xmlns:a16="http://schemas.microsoft.com/office/drawing/2014/main" val="2379382306"/>
                  </a:ext>
                </a:extLst>
              </a:tr>
              <a:tr h="370840">
                <a:tc>
                  <a:txBody>
                    <a:bodyPr/>
                    <a:lstStyle/>
                    <a:p>
                      <a:pPr algn="ctr"/>
                      <a:r>
                        <a:rPr lang="en-US" b="1" dirty="0"/>
                        <a:t>Clinical Lab</a:t>
                      </a:r>
                    </a:p>
                  </a:txBody>
                  <a:tcPr/>
                </a:tc>
                <a:tc>
                  <a:txBody>
                    <a:bodyPr/>
                    <a:lstStyle/>
                    <a:p>
                      <a:pPr algn="ctr"/>
                      <a:r>
                        <a:rPr lang="en-US" b="1" dirty="0"/>
                        <a:t>9 hours/day x 5 days</a:t>
                      </a:r>
                    </a:p>
                  </a:txBody>
                  <a:tcPr/>
                </a:tc>
                <a:tc>
                  <a:txBody>
                    <a:bodyPr/>
                    <a:lstStyle/>
                    <a:p>
                      <a:pPr algn="ctr"/>
                      <a:r>
                        <a:rPr lang="en-US" b="1" dirty="0"/>
                        <a:t>Total: 45 hours</a:t>
                      </a:r>
                    </a:p>
                  </a:txBody>
                  <a:tcPr/>
                </a:tc>
                <a:extLst>
                  <a:ext uri="{0D108BD9-81ED-4DB2-BD59-A6C34878D82A}">
                    <a16:rowId xmlns:a16="http://schemas.microsoft.com/office/drawing/2014/main" val="3215258720"/>
                  </a:ext>
                </a:extLst>
              </a:tr>
              <a:tr h="370840">
                <a:tc gridSpan="2">
                  <a:txBody>
                    <a:bodyPr/>
                    <a:lstStyle/>
                    <a:p>
                      <a:pPr algn="r"/>
                      <a:r>
                        <a:rPr lang="en-US" b="1" dirty="0"/>
                        <a:t>Total Hours:</a:t>
                      </a:r>
                    </a:p>
                  </a:txBody>
                  <a:tcPr/>
                </a:tc>
                <a:tc hMerge="1">
                  <a:txBody>
                    <a:bodyPr/>
                    <a:lstStyle/>
                    <a:p>
                      <a:pPr algn="ctr"/>
                      <a:endParaRPr lang="en-US" b="1" dirty="0"/>
                    </a:p>
                  </a:txBody>
                  <a:tcPr/>
                </a:tc>
                <a:tc>
                  <a:txBody>
                    <a:bodyPr/>
                    <a:lstStyle/>
                    <a:p>
                      <a:pPr algn="ctr"/>
                      <a:r>
                        <a:rPr lang="en-US" b="1" dirty="0"/>
                        <a:t>141</a:t>
                      </a:r>
                    </a:p>
                  </a:txBody>
                  <a:tcPr/>
                </a:tc>
                <a:extLst>
                  <a:ext uri="{0D108BD9-81ED-4DB2-BD59-A6C34878D82A}">
                    <a16:rowId xmlns:a16="http://schemas.microsoft.com/office/drawing/2014/main" val="588251554"/>
                  </a:ext>
                </a:extLst>
              </a:tr>
            </a:tbl>
          </a:graphicData>
        </a:graphic>
      </p:graphicFrame>
      <p:sp>
        <p:nvSpPr>
          <p:cNvPr id="5" name="TextBox 4">
            <a:extLst>
              <a:ext uri="{FF2B5EF4-FFF2-40B4-BE49-F238E27FC236}">
                <a16:creationId xmlns:a16="http://schemas.microsoft.com/office/drawing/2014/main" id="{C63C58EF-BCA7-149E-0A51-6B385C098653}"/>
              </a:ext>
              <a:ext uri="{C183D7F6-B498-43B3-948B-1728B52AA6E4}">
                <adec:decorative xmlns:adec="http://schemas.microsoft.com/office/drawing/2017/decorative" val="0"/>
              </a:ext>
            </a:extLst>
          </p:cNvPr>
          <p:cNvSpPr txBox="1"/>
          <p:nvPr/>
        </p:nvSpPr>
        <p:spPr>
          <a:xfrm>
            <a:off x="560613" y="4891797"/>
            <a:ext cx="11070772" cy="1785104"/>
          </a:xfrm>
          <a:prstGeom prst="rect">
            <a:avLst/>
          </a:prstGeom>
          <a:noFill/>
        </p:spPr>
        <p:txBody>
          <a:bodyPr wrap="square" rtlCol="0">
            <a:spAutoFit/>
          </a:bodyPr>
          <a:lstStyle/>
          <a:p>
            <a:pPr>
              <a:lnSpc>
                <a:spcPct val="150000"/>
              </a:lnSpc>
            </a:pPr>
            <a:r>
              <a:rPr lang="en-US" sz="1600" b="1" dirty="0"/>
              <a:t>ANY</a:t>
            </a:r>
            <a:r>
              <a:rPr lang="en-US" sz="1600" dirty="0"/>
              <a:t> additional activities or employment should be considered as influential to the success in the Nursing Assistant program and should be considered by the student when planning for success . Students must be aware that the Nursing Assistant program is rigorous and demands a significant time commitment. Students are encouraged to develop a study plan and time management plan PRIOR to entry.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3EE2-2A97-949A-A18B-543B19927035}"/>
              </a:ext>
            </a:extLst>
          </p:cNvPr>
          <p:cNvSpPr>
            <a:spLocks noGrp="1"/>
          </p:cNvSpPr>
          <p:nvPr>
            <p:ph type="title"/>
          </p:nvPr>
        </p:nvSpPr>
        <p:spPr>
          <a:xfrm>
            <a:off x="0" y="450622"/>
            <a:ext cx="12192000" cy="1817915"/>
          </a:xfrm>
        </p:spPr>
        <p:txBody>
          <a:bodyPr>
            <a:normAutofit fontScale="90000"/>
          </a:bodyPr>
          <a:lstStyle/>
          <a:p>
            <a:pPr algn="ctr"/>
            <a:r>
              <a:rPr lang="en-US" sz="4800" b="1" dirty="0"/>
              <a:t>Suggested Classes</a:t>
            </a:r>
            <a:br>
              <a:rPr lang="en-US" sz="4800" b="1" dirty="0"/>
            </a:br>
            <a:r>
              <a:rPr lang="en-US" sz="4800" b="1" dirty="0"/>
              <a:t>for the</a:t>
            </a:r>
            <a:br>
              <a:rPr lang="en-US" sz="4800" b="1" dirty="0"/>
            </a:br>
            <a:r>
              <a:rPr lang="en-US" sz="4800" b="1" dirty="0"/>
              <a:t>Nursing Education Pathway</a:t>
            </a:r>
          </a:p>
        </p:txBody>
      </p:sp>
      <p:sp>
        <p:nvSpPr>
          <p:cNvPr id="3" name="Text Placeholder 2">
            <a:extLst>
              <a:ext uri="{FF2B5EF4-FFF2-40B4-BE49-F238E27FC236}">
                <a16:creationId xmlns:a16="http://schemas.microsoft.com/office/drawing/2014/main" id="{D6EDDE7B-8C8A-A5DD-D342-E5E2511AA355}"/>
              </a:ext>
            </a:extLst>
          </p:cNvPr>
          <p:cNvSpPr>
            <a:spLocks noGrp="1"/>
          </p:cNvSpPr>
          <p:nvPr>
            <p:ph type="body" idx="1"/>
          </p:nvPr>
        </p:nvSpPr>
        <p:spPr>
          <a:xfrm>
            <a:off x="1994353" y="3065463"/>
            <a:ext cx="8203293" cy="896937"/>
          </a:xfrm>
        </p:spPr>
        <p:txBody>
          <a:bodyPr>
            <a:normAutofit/>
          </a:bodyPr>
          <a:lstStyle/>
          <a:p>
            <a:pPr marL="0" indent="0"/>
            <a:r>
              <a:rPr lang="en-US" sz="2000" b="1" dirty="0"/>
              <a:t>The following classes are NOT mandatory, but are recommended to enhance your academic success:</a:t>
            </a:r>
          </a:p>
        </p:txBody>
      </p:sp>
      <p:sp>
        <p:nvSpPr>
          <p:cNvPr id="4" name="Text Placeholder 2">
            <a:extLst>
              <a:ext uri="{FF2B5EF4-FFF2-40B4-BE49-F238E27FC236}">
                <a16:creationId xmlns:a16="http://schemas.microsoft.com/office/drawing/2014/main" id="{AF4C2981-20C2-59CD-AD18-DDCDF8563E01}"/>
              </a:ext>
            </a:extLst>
          </p:cNvPr>
          <p:cNvSpPr txBox="1">
            <a:spLocks/>
          </p:cNvSpPr>
          <p:nvPr/>
        </p:nvSpPr>
        <p:spPr>
          <a:xfrm>
            <a:off x="1874610" y="3886200"/>
            <a:ext cx="8203293" cy="18179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757575"/>
              </a:buClr>
              <a:buSzPts val="2400"/>
              <a:buFont typeface="Arial"/>
              <a:buNone/>
              <a:defRPr sz="2400" b="0" i="0" u="none" strike="noStrike" cap="none">
                <a:solidFill>
                  <a:srgbClr val="757575"/>
                </a:solidFill>
                <a:latin typeface="Arial"/>
                <a:ea typeface="Arial"/>
                <a:cs typeface="Arial"/>
                <a:sym typeface="Arial"/>
              </a:defRPr>
            </a:lvl1pPr>
            <a:lvl2pPr marL="914400" marR="0" lvl="1" indent="-228600" algn="l" rtl="0">
              <a:lnSpc>
                <a:spcPct val="90000"/>
              </a:lnSpc>
              <a:spcBef>
                <a:spcPts val="500"/>
              </a:spcBef>
              <a:spcAft>
                <a:spcPts val="0"/>
              </a:spcAft>
              <a:buClr>
                <a:srgbClr val="757575"/>
              </a:buClr>
              <a:buSzPts val="2000"/>
              <a:buFont typeface="Arial"/>
              <a:buNone/>
              <a:defRPr sz="2000" b="0" i="0" u="none" strike="noStrike" cap="none">
                <a:solidFill>
                  <a:srgbClr val="757575"/>
                </a:solidFill>
                <a:latin typeface="Arial"/>
                <a:ea typeface="Arial"/>
                <a:cs typeface="Arial"/>
                <a:sym typeface="Arial"/>
              </a:defRPr>
            </a:lvl2pPr>
            <a:lvl3pPr marL="1371600" marR="0" lvl="2" indent="-228600" algn="l" rtl="0">
              <a:lnSpc>
                <a:spcPct val="90000"/>
              </a:lnSpc>
              <a:spcBef>
                <a:spcPts val="500"/>
              </a:spcBef>
              <a:spcAft>
                <a:spcPts val="0"/>
              </a:spcAft>
              <a:buClr>
                <a:srgbClr val="757575"/>
              </a:buClr>
              <a:buSzPts val="1800"/>
              <a:buFont typeface="Arial"/>
              <a:buNone/>
              <a:defRPr sz="1800" b="0" i="0" u="none" strike="noStrike" cap="none">
                <a:solidFill>
                  <a:srgbClr val="757575"/>
                </a:solidFill>
                <a:latin typeface="Arial"/>
                <a:ea typeface="Arial"/>
                <a:cs typeface="Arial"/>
                <a:sym typeface="Arial"/>
              </a:defRPr>
            </a:lvl3pPr>
            <a:lvl4pPr marL="1828800" marR="0" lvl="3"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4pPr>
            <a:lvl5pPr marL="2286000" marR="0" lvl="4"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5pPr>
            <a:lvl6pPr marL="2743200" marR="0" lvl="5"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6pPr>
            <a:lvl7pPr marL="3200400" marR="0" lvl="6"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7pPr>
            <a:lvl8pPr marL="3657600" marR="0" lvl="7"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8pPr>
            <a:lvl9pPr marL="4114800" marR="0" lvl="8"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9pPr>
          </a:lstStyle>
          <a:p>
            <a:pPr marL="342900" indent="-342900">
              <a:buFont typeface="Wingdings" panose="05000000000000000000" pitchFamily="2" charset="2"/>
              <a:buChar char="ü"/>
            </a:pPr>
            <a:r>
              <a:rPr lang="en-US" sz="2000" b="1" dirty="0"/>
              <a:t>HRP 100 – Success in Health Professions</a:t>
            </a:r>
          </a:p>
          <a:p>
            <a:pPr marL="342900" indent="-342900">
              <a:buFont typeface="Wingdings" panose="05000000000000000000" pitchFamily="2" charset="2"/>
              <a:buChar char="ü"/>
            </a:pPr>
            <a:r>
              <a:rPr lang="en-US" sz="2000" b="1" dirty="0"/>
              <a:t>HRP 101 – Medical Terminology</a:t>
            </a:r>
          </a:p>
          <a:p>
            <a:pPr marL="342900" indent="-342900">
              <a:buFont typeface="Wingdings" panose="05000000000000000000" pitchFamily="2" charset="2"/>
              <a:buChar char="ü"/>
            </a:pPr>
            <a:r>
              <a:rPr lang="en-US" sz="2000" b="1" dirty="0"/>
              <a:t>HRP 103 – Basic Health Professional Skills</a:t>
            </a:r>
          </a:p>
        </p:txBody>
      </p:sp>
    </p:spTree>
    <p:extLst>
      <p:ext uri="{BB962C8B-B14F-4D97-AF65-F5344CB8AC3E}">
        <p14:creationId xmlns:p14="http://schemas.microsoft.com/office/powerpoint/2010/main" val="10626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03CAB-F0C7-F311-1A33-FA002B27A68D}"/>
              </a:ext>
            </a:extLst>
          </p:cNvPr>
          <p:cNvSpPr>
            <a:spLocks noGrp="1"/>
          </p:cNvSpPr>
          <p:nvPr>
            <p:ph type="title"/>
          </p:nvPr>
        </p:nvSpPr>
        <p:spPr/>
        <p:txBody>
          <a:bodyPr>
            <a:normAutofit/>
          </a:bodyPr>
          <a:lstStyle/>
          <a:p>
            <a:pPr algn="ctr"/>
            <a:r>
              <a:rPr lang="en-US" sz="2800" b="1" dirty="0">
                <a:latin typeface="+mj-lt"/>
              </a:rPr>
              <a:t>Approximate Costs for</a:t>
            </a:r>
            <a:br>
              <a:rPr lang="en-US" sz="2800" b="1" dirty="0">
                <a:latin typeface="+mj-lt"/>
              </a:rPr>
            </a:br>
            <a:r>
              <a:rPr lang="en-US" sz="2800" b="1" dirty="0">
                <a:latin typeface="+mj-lt"/>
              </a:rPr>
              <a:t>Nursing Assistant Students</a:t>
            </a:r>
          </a:p>
        </p:txBody>
      </p:sp>
      <p:graphicFrame>
        <p:nvGraphicFramePr>
          <p:cNvPr id="7" name="Table 6">
            <a:extLst>
              <a:ext uri="{FF2B5EF4-FFF2-40B4-BE49-F238E27FC236}">
                <a16:creationId xmlns:a16="http://schemas.microsoft.com/office/drawing/2014/main" id="{2D2E1463-3A75-447A-11C0-5054AE1BBB04}"/>
              </a:ext>
            </a:extLst>
          </p:cNvPr>
          <p:cNvGraphicFramePr>
            <a:graphicFrameLocks noGrp="1"/>
          </p:cNvGraphicFramePr>
          <p:nvPr>
            <p:extLst>
              <p:ext uri="{D42A27DB-BD31-4B8C-83A1-F6EECF244321}">
                <p14:modId xmlns:p14="http://schemas.microsoft.com/office/powerpoint/2010/main" val="541027463"/>
              </p:ext>
            </p:extLst>
          </p:nvPr>
        </p:nvGraphicFramePr>
        <p:xfrm>
          <a:off x="3374570" y="1880960"/>
          <a:ext cx="5769429" cy="3733800"/>
        </p:xfrm>
        <a:graphic>
          <a:graphicData uri="http://schemas.openxmlformats.org/drawingml/2006/table">
            <a:tbl>
              <a:tblPr firstRow="1" bandRow="1">
                <a:tableStyleId>{31EF7B3D-7EC5-45AA-870B-6D3175AB088F}</a:tableStyleId>
              </a:tblPr>
              <a:tblGrid>
                <a:gridCol w="4402985">
                  <a:extLst>
                    <a:ext uri="{9D8B030D-6E8A-4147-A177-3AD203B41FA5}">
                      <a16:colId xmlns:a16="http://schemas.microsoft.com/office/drawing/2014/main" val="3719023461"/>
                    </a:ext>
                  </a:extLst>
                </a:gridCol>
                <a:gridCol w="1366444">
                  <a:extLst>
                    <a:ext uri="{9D8B030D-6E8A-4147-A177-3AD203B41FA5}">
                      <a16:colId xmlns:a16="http://schemas.microsoft.com/office/drawing/2014/main" val="1887912756"/>
                    </a:ext>
                  </a:extLst>
                </a:gridCol>
              </a:tblGrid>
              <a:tr h="370840">
                <a:tc gridSpan="2">
                  <a:txBody>
                    <a:bodyPr/>
                    <a:lstStyle/>
                    <a:p>
                      <a:pPr algn="ctr"/>
                      <a:r>
                        <a:rPr lang="en-US" sz="2000" b="1" dirty="0"/>
                        <a:t>Nursing Assistant Program Costs</a:t>
                      </a:r>
                    </a:p>
                  </a:txBody>
                  <a:tcPr/>
                </a:tc>
                <a:tc hMerge="1">
                  <a:txBody>
                    <a:bodyPr/>
                    <a:lstStyle/>
                    <a:p>
                      <a:endParaRPr lang="en-US" dirty="0"/>
                    </a:p>
                  </a:txBody>
                  <a:tcPr/>
                </a:tc>
                <a:extLst>
                  <a:ext uri="{0D108BD9-81ED-4DB2-BD59-A6C34878D82A}">
                    <a16:rowId xmlns:a16="http://schemas.microsoft.com/office/drawing/2014/main" val="3517658040"/>
                  </a:ext>
                </a:extLst>
              </a:tr>
              <a:tr h="370840">
                <a:tc>
                  <a:txBody>
                    <a:bodyPr/>
                    <a:lstStyle/>
                    <a:p>
                      <a:pPr algn="l"/>
                      <a:r>
                        <a:rPr lang="en-US" sz="1800" b="0" dirty="0"/>
                        <a:t>Physical Exam / Immunizations</a:t>
                      </a:r>
                    </a:p>
                  </a:txBody>
                  <a:tcPr/>
                </a:tc>
                <a:tc>
                  <a:txBody>
                    <a:bodyPr/>
                    <a:lstStyle/>
                    <a:p>
                      <a:pPr algn="r"/>
                      <a:r>
                        <a:rPr lang="en-US" sz="1800" b="1" dirty="0"/>
                        <a:t>Varies</a:t>
                      </a:r>
                    </a:p>
                  </a:txBody>
                  <a:tcPr/>
                </a:tc>
                <a:extLst>
                  <a:ext uri="{0D108BD9-81ED-4DB2-BD59-A6C34878D82A}">
                    <a16:rowId xmlns:a16="http://schemas.microsoft.com/office/drawing/2014/main" val="3022398088"/>
                  </a:ext>
                </a:extLst>
              </a:tr>
              <a:tr h="370840">
                <a:tc>
                  <a:txBody>
                    <a:bodyPr/>
                    <a:lstStyle/>
                    <a:p>
                      <a:pPr algn="l"/>
                      <a:r>
                        <a:rPr lang="en-US" sz="1800" b="0" dirty="0"/>
                        <a:t>CPR / First Aid</a:t>
                      </a:r>
                    </a:p>
                  </a:txBody>
                  <a:tcPr/>
                </a:tc>
                <a:tc>
                  <a:txBody>
                    <a:bodyPr/>
                    <a:lstStyle/>
                    <a:p>
                      <a:pPr algn="r"/>
                      <a:r>
                        <a:rPr lang="en-US" sz="1800" b="1" dirty="0"/>
                        <a:t>$60.00</a:t>
                      </a:r>
                    </a:p>
                  </a:txBody>
                  <a:tcPr/>
                </a:tc>
                <a:extLst>
                  <a:ext uri="{0D108BD9-81ED-4DB2-BD59-A6C34878D82A}">
                    <a16:rowId xmlns:a16="http://schemas.microsoft.com/office/drawing/2014/main" val="1692489444"/>
                  </a:ext>
                </a:extLst>
              </a:tr>
              <a:tr h="370840">
                <a:tc>
                  <a:txBody>
                    <a:bodyPr/>
                    <a:lstStyle/>
                    <a:p>
                      <a:pPr algn="l"/>
                      <a:r>
                        <a:rPr lang="en-US" sz="1800" b="0" dirty="0"/>
                        <a:t>Drug Screen</a:t>
                      </a:r>
                    </a:p>
                  </a:txBody>
                  <a:tcPr/>
                </a:tc>
                <a:tc>
                  <a:txBody>
                    <a:bodyPr/>
                    <a:lstStyle/>
                    <a:p>
                      <a:pPr algn="r"/>
                      <a:r>
                        <a:rPr lang="en-US" sz="1800" b="1" dirty="0"/>
                        <a:t>$40.00</a:t>
                      </a:r>
                    </a:p>
                  </a:txBody>
                  <a:tcPr/>
                </a:tc>
                <a:extLst>
                  <a:ext uri="{0D108BD9-81ED-4DB2-BD59-A6C34878D82A}">
                    <a16:rowId xmlns:a16="http://schemas.microsoft.com/office/drawing/2014/main" val="3799510503"/>
                  </a:ext>
                </a:extLst>
              </a:tr>
              <a:tr h="370840">
                <a:tc>
                  <a:txBody>
                    <a:bodyPr/>
                    <a:lstStyle/>
                    <a:p>
                      <a:pPr algn="l"/>
                      <a:r>
                        <a:rPr lang="en-US" sz="1800" b="0" dirty="0"/>
                        <a:t>Textbooks</a:t>
                      </a:r>
                    </a:p>
                  </a:txBody>
                  <a:tcPr/>
                </a:tc>
                <a:tc>
                  <a:txBody>
                    <a:bodyPr/>
                    <a:lstStyle/>
                    <a:p>
                      <a:pPr algn="r"/>
                      <a:r>
                        <a:rPr lang="en-US" sz="1800" b="1" dirty="0"/>
                        <a:t>$200.00</a:t>
                      </a:r>
                    </a:p>
                  </a:txBody>
                  <a:tcPr/>
                </a:tc>
                <a:extLst>
                  <a:ext uri="{0D108BD9-81ED-4DB2-BD59-A6C34878D82A}">
                    <a16:rowId xmlns:a16="http://schemas.microsoft.com/office/drawing/2014/main" val="2021917942"/>
                  </a:ext>
                </a:extLst>
              </a:tr>
              <a:tr h="370840">
                <a:tc>
                  <a:txBody>
                    <a:bodyPr/>
                    <a:lstStyle/>
                    <a:p>
                      <a:pPr algn="l"/>
                      <a:r>
                        <a:rPr lang="en-US" sz="1800" b="0" dirty="0"/>
                        <a:t>Tuition &amp; State Exam Fees</a:t>
                      </a:r>
                    </a:p>
                  </a:txBody>
                  <a:tcPr/>
                </a:tc>
                <a:tc>
                  <a:txBody>
                    <a:bodyPr/>
                    <a:lstStyle/>
                    <a:p>
                      <a:pPr algn="r"/>
                      <a:r>
                        <a:rPr lang="en-US" sz="1800" b="1" dirty="0"/>
                        <a:t>$1,207.00</a:t>
                      </a:r>
                    </a:p>
                  </a:txBody>
                  <a:tcPr/>
                </a:tc>
                <a:extLst>
                  <a:ext uri="{0D108BD9-81ED-4DB2-BD59-A6C34878D82A}">
                    <a16:rowId xmlns:a16="http://schemas.microsoft.com/office/drawing/2014/main" val="2277209530"/>
                  </a:ext>
                </a:extLst>
              </a:tr>
              <a:tr h="370840">
                <a:tc>
                  <a:txBody>
                    <a:bodyPr/>
                    <a:lstStyle/>
                    <a:p>
                      <a:pPr algn="l"/>
                      <a:r>
                        <a:rPr lang="en-US" sz="1800" b="0" dirty="0"/>
                        <a:t>Fingerprint Clearance Card</a:t>
                      </a:r>
                    </a:p>
                  </a:txBody>
                  <a:tcPr/>
                </a:tc>
                <a:tc>
                  <a:txBody>
                    <a:bodyPr/>
                    <a:lstStyle/>
                    <a:p>
                      <a:pPr algn="r"/>
                      <a:r>
                        <a:rPr lang="en-US" sz="1800" b="1" dirty="0"/>
                        <a:t>$67.00</a:t>
                      </a:r>
                    </a:p>
                  </a:txBody>
                  <a:tcPr/>
                </a:tc>
                <a:extLst>
                  <a:ext uri="{0D108BD9-81ED-4DB2-BD59-A6C34878D82A}">
                    <a16:rowId xmlns:a16="http://schemas.microsoft.com/office/drawing/2014/main" val="534856699"/>
                  </a:ext>
                </a:extLst>
              </a:tr>
              <a:tr h="370840">
                <a:tc>
                  <a:txBody>
                    <a:bodyPr/>
                    <a:lstStyle/>
                    <a:p>
                      <a:pPr algn="l"/>
                      <a:r>
                        <a:rPr lang="en-US" sz="1800" b="0" dirty="0"/>
                        <a:t>MyClinicalExchange</a:t>
                      </a:r>
                    </a:p>
                  </a:txBody>
                  <a:tcPr/>
                </a:tc>
                <a:tc>
                  <a:txBody>
                    <a:bodyPr/>
                    <a:lstStyle/>
                    <a:p>
                      <a:pPr algn="r"/>
                      <a:r>
                        <a:rPr lang="en-US" sz="1800" b="1" dirty="0"/>
                        <a:t>$20.00</a:t>
                      </a:r>
                    </a:p>
                  </a:txBody>
                  <a:tcPr/>
                </a:tc>
                <a:extLst>
                  <a:ext uri="{0D108BD9-81ED-4DB2-BD59-A6C34878D82A}">
                    <a16:rowId xmlns:a16="http://schemas.microsoft.com/office/drawing/2014/main" val="1929373138"/>
                  </a:ext>
                </a:extLst>
              </a:tr>
              <a:tr h="370840">
                <a:tc gridSpan="2">
                  <a:txBody>
                    <a:bodyPr/>
                    <a:lstStyle/>
                    <a:p>
                      <a:pPr algn="r"/>
                      <a:r>
                        <a:rPr lang="en-US" sz="1800" b="1" dirty="0"/>
                        <a:t>*Course Total Estimated Cost:     $1,514.00</a:t>
                      </a:r>
                    </a:p>
                  </a:txBody>
                  <a:tcPr/>
                </a:tc>
                <a:tc hMerge="1">
                  <a:txBody>
                    <a:bodyPr/>
                    <a:lstStyle/>
                    <a:p>
                      <a:endParaRPr lang="en-US" dirty="0"/>
                    </a:p>
                  </a:txBody>
                  <a:tcPr/>
                </a:tc>
                <a:extLst>
                  <a:ext uri="{0D108BD9-81ED-4DB2-BD59-A6C34878D82A}">
                    <a16:rowId xmlns:a16="http://schemas.microsoft.com/office/drawing/2014/main" val="2683687837"/>
                  </a:ext>
                </a:extLst>
              </a:tr>
              <a:tr h="370840">
                <a:tc gridSpan="2">
                  <a:txBody>
                    <a:bodyPr/>
                    <a:lstStyle/>
                    <a:p>
                      <a:r>
                        <a:rPr lang="en-US" sz="1200" dirty="0"/>
                        <a:t>*</a:t>
                      </a:r>
                      <a:r>
                        <a:rPr lang="en-US" sz="1200" i="1" dirty="0"/>
                        <a:t>Costs are estimates and subject to change.</a:t>
                      </a:r>
                    </a:p>
                  </a:txBody>
                  <a:tcPr/>
                </a:tc>
                <a:tc hMerge="1">
                  <a:txBody>
                    <a:bodyPr/>
                    <a:lstStyle/>
                    <a:p>
                      <a:endParaRPr lang="en-US" dirty="0"/>
                    </a:p>
                  </a:txBody>
                  <a:tcPr/>
                </a:tc>
                <a:extLst>
                  <a:ext uri="{0D108BD9-81ED-4DB2-BD59-A6C34878D82A}">
                    <a16:rowId xmlns:a16="http://schemas.microsoft.com/office/drawing/2014/main" val="2835895513"/>
                  </a:ext>
                </a:extLst>
              </a:tr>
            </a:tbl>
          </a:graphicData>
        </a:graphic>
      </p:graphicFrame>
    </p:spTree>
    <p:extLst>
      <p:ext uri="{BB962C8B-B14F-4D97-AF65-F5344CB8AC3E}">
        <p14:creationId xmlns:p14="http://schemas.microsoft.com/office/powerpoint/2010/main" val="41825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Title 3">
            <a:extLst>
              <a:ext uri="{FF2B5EF4-FFF2-40B4-BE49-F238E27FC236}">
                <a16:creationId xmlns:a16="http://schemas.microsoft.com/office/drawing/2014/main" id="{70C391CE-6E91-5B51-F4AD-2102AE5F6FD3}"/>
              </a:ext>
            </a:extLst>
          </p:cNvPr>
          <p:cNvSpPr txBox="1">
            <a:spLocks noGrp="1"/>
          </p:cNvSpPr>
          <p:nvPr>
            <p:ph type="title" idx="4294967295"/>
          </p:nvPr>
        </p:nvSpPr>
        <p:spPr>
          <a:xfrm>
            <a:off x="3426785" y="635464"/>
            <a:ext cx="4838184" cy="95410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Other Equipment for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Nursing Assistant Program</a:t>
            </a:r>
          </a:p>
        </p:txBody>
      </p:sp>
      <p:sp>
        <p:nvSpPr>
          <p:cNvPr id="5" name="TextBox 4">
            <a:extLst>
              <a:ext uri="{FF2B5EF4-FFF2-40B4-BE49-F238E27FC236}">
                <a16:creationId xmlns:a16="http://schemas.microsoft.com/office/drawing/2014/main" id="{9C071DCE-6D3A-3F9E-D6CD-249B375BBB6E}"/>
              </a:ext>
            </a:extLst>
          </p:cNvPr>
          <p:cNvSpPr txBox="1"/>
          <p:nvPr/>
        </p:nvSpPr>
        <p:spPr>
          <a:xfrm>
            <a:off x="3811560" y="1709057"/>
            <a:ext cx="4568879" cy="363176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000" dirty="0"/>
              <a:t>PCC Uniform, shoes</a:t>
            </a:r>
          </a:p>
          <a:p>
            <a:pPr marL="342900" indent="-342900">
              <a:lnSpc>
                <a:spcPct val="150000"/>
              </a:lnSpc>
              <a:buFont typeface="Arial" panose="020B0604020202020204" pitchFamily="34" charset="0"/>
              <a:buChar char="•"/>
            </a:pPr>
            <a:r>
              <a:rPr lang="en-US" sz="2000" dirty="0"/>
              <a:t>Stethoscope</a:t>
            </a:r>
          </a:p>
          <a:p>
            <a:pPr marL="342900" indent="-342900">
              <a:lnSpc>
                <a:spcPct val="150000"/>
              </a:lnSpc>
              <a:buFont typeface="Arial" panose="020B0604020202020204" pitchFamily="34" charset="0"/>
              <a:buChar char="•"/>
            </a:pPr>
            <a:r>
              <a:rPr lang="en-US" sz="2000" dirty="0"/>
              <a:t>Watch with Second Hand</a:t>
            </a:r>
          </a:p>
          <a:p>
            <a:pPr marL="342900" indent="-342900">
              <a:lnSpc>
                <a:spcPct val="150000"/>
              </a:lnSpc>
              <a:buFont typeface="Arial" panose="020B0604020202020204" pitchFamily="34" charset="0"/>
              <a:buChar char="•"/>
            </a:pPr>
            <a:r>
              <a:rPr lang="en-US" sz="2000" dirty="0"/>
              <a:t>Manual Blood Pressure Cuff</a:t>
            </a:r>
          </a:p>
          <a:p>
            <a:pPr marL="342900" indent="-342900">
              <a:lnSpc>
                <a:spcPct val="150000"/>
              </a:lnSpc>
              <a:buFont typeface="Arial" panose="020B0604020202020204" pitchFamily="34" charset="0"/>
              <a:buChar char="•"/>
            </a:pPr>
            <a:r>
              <a:rPr lang="en-US" sz="2000" dirty="0"/>
              <a:t>Non-erasable BLACK Ballpoint Pen</a:t>
            </a:r>
          </a:p>
          <a:p>
            <a:pPr marL="342900" indent="-342900">
              <a:lnSpc>
                <a:spcPct val="150000"/>
              </a:lnSpc>
              <a:buFont typeface="Arial" panose="020B0604020202020204" pitchFamily="34" charset="0"/>
              <a:buChar char="•"/>
            </a:pPr>
            <a:r>
              <a:rPr lang="en-US" sz="2000" dirty="0"/>
              <a:t>Laptop Computer</a:t>
            </a:r>
          </a:p>
          <a:p>
            <a:pPr marL="342900" indent="-342900">
              <a:lnSpc>
                <a:spcPct val="150000"/>
              </a:lnSpc>
              <a:buFont typeface="Arial" panose="020B0604020202020204" pitchFamily="34" charset="0"/>
              <a:buChar char="•"/>
            </a:pPr>
            <a:r>
              <a:rPr lang="en-US" sz="2000" dirty="0"/>
              <a:t>Gait Belt (Strongly Advised)</a:t>
            </a:r>
          </a:p>
          <a:p>
            <a:pPr marL="347663" indent="-347663"/>
            <a:r>
              <a:rPr lang="en-US" sz="1600" dirty="0"/>
              <a:t>	May be required at certain facilities</a:t>
            </a:r>
          </a:p>
        </p:txBody>
      </p:sp>
      <p:sp>
        <p:nvSpPr>
          <p:cNvPr id="6" name="TextBox 5">
            <a:extLst>
              <a:ext uri="{FF2B5EF4-FFF2-40B4-BE49-F238E27FC236}">
                <a16:creationId xmlns:a16="http://schemas.microsoft.com/office/drawing/2014/main" id="{EBB63F6A-0734-78E5-F340-6D1B73EF8E07}"/>
              </a:ext>
            </a:extLst>
          </p:cNvPr>
          <p:cNvSpPr txBox="1"/>
          <p:nvPr/>
        </p:nvSpPr>
        <p:spPr>
          <a:xfrm>
            <a:off x="3457295" y="5562600"/>
            <a:ext cx="5277407" cy="307777"/>
          </a:xfrm>
          <a:prstGeom prst="rect">
            <a:avLst/>
          </a:prstGeom>
          <a:noFill/>
        </p:spPr>
        <p:txBody>
          <a:bodyPr wrap="none" rtlCol="0">
            <a:spAutoFit/>
          </a:bodyPr>
          <a:lstStyle/>
          <a:p>
            <a:r>
              <a:rPr lang="en-US" i="1" dirty="0"/>
              <a:t>Students are advised to research costs carefully before enrolling</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3" name="Title 2">
            <a:extLst>
              <a:ext uri="{FF2B5EF4-FFF2-40B4-BE49-F238E27FC236}">
                <a16:creationId xmlns:a16="http://schemas.microsoft.com/office/drawing/2014/main" id="{B89D824E-4B54-A657-4A03-27947BC24D83}"/>
              </a:ext>
            </a:extLst>
          </p:cNvPr>
          <p:cNvSpPr>
            <a:spLocks noGrp="1"/>
          </p:cNvSpPr>
          <p:nvPr>
            <p:ph type="title"/>
          </p:nvPr>
        </p:nvSpPr>
        <p:spPr>
          <a:xfrm>
            <a:off x="3271157" y="158297"/>
            <a:ext cx="5649686" cy="1325563"/>
          </a:xfrm>
        </p:spPr>
        <p:txBody>
          <a:bodyPr>
            <a:normAutofit/>
          </a:bodyPr>
          <a:lstStyle/>
          <a:p>
            <a:pPr algn="ctr"/>
            <a:r>
              <a:rPr lang="en-US" sz="3600" b="1" dirty="0">
                <a:latin typeface="+mj-lt"/>
              </a:rPr>
              <a:t>Required Textbook</a:t>
            </a:r>
            <a:br>
              <a:rPr lang="en-US" sz="3600" b="1" dirty="0">
                <a:latin typeface="+mj-lt"/>
              </a:rPr>
            </a:br>
            <a:r>
              <a:rPr lang="en-US" sz="3600" b="1" dirty="0">
                <a:latin typeface="+mj-lt"/>
              </a:rPr>
              <a:t>Requirements</a:t>
            </a:r>
          </a:p>
        </p:txBody>
      </p:sp>
      <p:sp>
        <p:nvSpPr>
          <p:cNvPr id="7" name="Google Shape;194;p17">
            <a:extLst>
              <a:ext uri="{FF2B5EF4-FFF2-40B4-BE49-F238E27FC236}">
                <a16:creationId xmlns:a16="http://schemas.microsoft.com/office/drawing/2014/main" id="{A8E804A0-68E8-566F-EB8E-CA69FAD77699}"/>
              </a:ext>
            </a:extLst>
          </p:cNvPr>
          <p:cNvSpPr txBox="1">
            <a:spLocks noGrp="1"/>
          </p:cNvSpPr>
          <p:nvPr/>
        </p:nvSpPr>
        <p:spPr>
          <a:xfrm>
            <a:off x="2416629" y="1812652"/>
            <a:ext cx="7184571" cy="2737577"/>
          </a:xfrm>
          <a:prstGeom prst="rect">
            <a:avLst/>
          </a:prstGeom>
          <a:noFill/>
          <a:ln>
            <a:noFill/>
          </a:ln>
        </p:spPr>
        <p:txBody>
          <a:bodyPr spcFirstLastPara="1" wrap="square" lIns="91425" tIns="45700" rIns="91425" bIns="45700" anchor="ctr" anchorCtr="0">
            <a:noAutofit/>
          </a:bodyPr>
          <a:lstStyle/>
          <a:p>
            <a:pPr marL="0" marR="0">
              <a:lnSpc>
                <a:spcPct val="115000"/>
              </a:lnSpc>
              <a:spcAft>
                <a:spcPts val="800"/>
              </a:spcAft>
              <a:buNone/>
            </a:pPr>
            <a:r>
              <a:rPr lang="en-US" sz="2000" kern="100" dirty="0">
                <a:solidFill>
                  <a:srgbClr val="000000"/>
                </a:solidFill>
                <a:effectLst/>
                <a:latin typeface="Aptos Display" panose="020B0004020202020204" pitchFamily="34" charset="0"/>
                <a:ea typeface="Arial" panose="020B0604020202020204" pitchFamily="34" charset="0"/>
                <a:cs typeface="Times New Roman" panose="02020603050405020304" pitchFamily="18" charset="0"/>
              </a:rPr>
              <a:t>You must purchase required eBooks (available online or at the bookstore) and the mandatory hard copy workbook BEFORE orientation. An optional hard copy textbook is also available.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kern="100" dirty="0">
                <a:solidFill>
                  <a:srgbClr val="000000"/>
                </a:solidFill>
                <a:effectLst/>
                <a:latin typeface="Aptos Display" panose="020B0004020202020204" pitchFamily="34" charset="0"/>
                <a:ea typeface="Arial" panose="020B0604020202020204" pitchFamily="34" charset="0"/>
                <a:cs typeface="Times New Roman" panose="02020603050405020304" pitchFamily="18" charset="0"/>
              </a:rPr>
              <a:t>Allow 1–3 weeks to obtain your books.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kern="100" dirty="0">
                <a:solidFill>
                  <a:srgbClr val="000000"/>
                </a:solidFill>
                <a:effectLst/>
                <a:latin typeface="Aptos Display" panose="020B0004020202020204" pitchFamily="34" charset="0"/>
                <a:ea typeface="Arial" panose="020B0604020202020204" pitchFamily="34" charset="0"/>
                <a:cs typeface="Times New Roman" panose="02020603050405020304" pitchFamily="18" charset="0"/>
              </a:rPr>
              <a:t>Link:</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F350FED-6F04-28D5-BABE-6E820B98EF69}"/>
              </a:ext>
            </a:extLst>
          </p:cNvPr>
          <p:cNvSpPr txBox="1"/>
          <p:nvPr/>
        </p:nvSpPr>
        <p:spPr>
          <a:xfrm>
            <a:off x="412937" y="4235325"/>
            <a:ext cx="11366125" cy="400110"/>
          </a:xfrm>
          <a:prstGeom prst="rect">
            <a:avLst/>
          </a:prstGeom>
          <a:noFill/>
        </p:spPr>
        <p:txBody>
          <a:bodyPr wrap="none" rtlCol="0">
            <a:spAutoFit/>
          </a:bodyPr>
          <a:lstStyle/>
          <a:p>
            <a:r>
              <a:rPr lang="en-US" sz="2000" u="sng" kern="100" dirty="0">
                <a:solidFill>
                  <a:srgbClr val="467886"/>
                </a:solidFill>
                <a:latin typeface="Aptos Display" panose="020B0004020202020204" pitchFamily="34" charset="0"/>
                <a:ea typeface="Arial" panose="020B0604020202020204" pitchFamily="34" charset="0"/>
                <a:cs typeface="Times New Roman" panose="02020603050405020304" pitchFamily="18" charset="0"/>
                <a:hlinkClick r:id="rId3"/>
              </a:rPr>
              <a:t>https://lippincottdirect.lww.com/NursingEducationPimaCommunityCollegeDesertVistaCampus-Spring2026</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Shape 199"/>
        <p:cNvGrpSpPr/>
        <p:nvPr/>
      </p:nvGrpSpPr>
      <p:grpSpPr>
        <a:xfrm>
          <a:off x="0" y="0"/>
          <a:ext cx="0" cy="0"/>
          <a:chOff x="0" y="0"/>
          <a:chExt cx="0" cy="0"/>
        </a:xfrm>
      </p:grpSpPr>
      <p:sp>
        <p:nvSpPr>
          <p:cNvPr id="5" name="Title 4">
            <a:extLst>
              <a:ext uri="{FF2B5EF4-FFF2-40B4-BE49-F238E27FC236}">
                <a16:creationId xmlns:a16="http://schemas.microsoft.com/office/drawing/2014/main" id="{F85E5304-C54C-FEA8-B894-9CDC35DC66E5}"/>
              </a:ext>
              <a:ext uri="{C183D7F6-B498-43B3-948B-1728B52AA6E4}">
                <adec:decorative xmlns:adec="http://schemas.microsoft.com/office/drawing/2017/decorative" val="0"/>
              </a:ext>
            </a:extLst>
          </p:cNvPr>
          <p:cNvSpPr txBox="1">
            <a:spLocks noGrp="1"/>
          </p:cNvSpPr>
          <p:nvPr>
            <p:ph type="title" idx="4294967295"/>
          </p:nvPr>
        </p:nvSpPr>
        <p:spPr>
          <a:xfrm>
            <a:off x="0" y="337457"/>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Financial Resources</a:t>
            </a:r>
          </a:p>
        </p:txBody>
      </p:sp>
      <p:sp>
        <p:nvSpPr>
          <p:cNvPr id="4" name="TextBox 3">
            <a:extLst>
              <a:ext uri="{FF2B5EF4-FFF2-40B4-BE49-F238E27FC236}">
                <a16:creationId xmlns:a16="http://schemas.microsoft.com/office/drawing/2014/main" id="{70D0CD23-2DA5-FA81-1CF5-2489873C86AD}"/>
              </a:ext>
              <a:ext uri="{C183D7F6-B498-43B3-948B-1728B52AA6E4}">
                <adec:decorative xmlns:adec="http://schemas.microsoft.com/office/drawing/2017/decorative" val="0"/>
              </a:ext>
            </a:extLst>
          </p:cNvPr>
          <p:cNvSpPr txBox="1"/>
          <p:nvPr/>
        </p:nvSpPr>
        <p:spPr>
          <a:xfrm>
            <a:off x="0" y="983788"/>
            <a:ext cx="12192000" cy="923330"/>
          </a:xfrm>
          <a:prstGeom prst="rect">
            <a:avLst/>
          </a:prstGeom>
          <a:noFill/>
        </p:spPr>
        <p:txBody>
          <a:bodyPr wrap="square" rtlCol="0">
            <a:spAutoFit/>
          </a:bodyPr>
          <a:lstStyle/>
          <a:p>
            <a:pPr algn="ctr"/>
            <a:endParaRPr lang="en-US" sz="1800" b="1" dirty="0"/>
          </a:p>
          <a:p>
            <a:pPr algn="ctr"/>
            <a:r>
              <a:rPr lang="en-US" sz="1800" b="1" dirty="0"/>
              <a:t>Note: </a:t>
            </a:r>
            <a:r>
              <a:rPr lang="en-US" sz="1800" dirty="0"/>
              <a:t>You are only eligible for financial aid if you are registered and admitted </a:t>
            </a:r>
          </a:p>
          <a:p>
            <a:pPr algn="ctr"/>
            <a:r>
              <a:rPr lang="en-US" sz="1800" dirty="0"/>
              <a:t>into the Practical Nursing program at Pima Community College.</a:t>
            </a:r>
          </a:p>
        </p:txBody>
      </p:sp>
      <p:sp>
        <p:nvSpPr>
          <p:cNvPr id="6" name="TextBox 5">
            <a:extLst>
              <a:ext uri="{FF2B5EF4-FFF2-40B4-BE49-F238E27FC236}">
                <a16:creationId xmlns:a16="http://schemas.microsoft.com/office/drawing/2014/main" id="{9DFAAAEE-F8C3-11A0-6059-8D2660AB5127}"/>
              </a:ext>
              <a:ext uri="{C183D7F6-B498-43B3-948B-1728B52AA6E4}">
                <adec:decorative xmlns:adec="http://schemas.microsoft.com/office/drawing/2017/decorative" val="0"/>
              </a:ext>
            </a:extLst>
          </p:cNvPr>
          <p:cNvSpPr txBox="1"/>
          <p:nvPr/>
        </p:nvSpPr>
        <p:spPr>
          <a:xfrm>
            <a:off x="478971" y="2145563"/>
            <a:ext cx="11582400" cy="2805320"/>
          </a:xfrm>
          <a:prstGeom prst="rect">
            <a:avLst/>
          </a:prstGeom>
          <a:noFill/>
        </p:spPr>
        <p:txBody>
          <a:bodyPr wrap="square" rtlCol="0">
            <a:spAutoFit/>
          </a:bodyPr>
          <a:lstStyle/>
          <a:p>
            <a:pPr>
              <a:lnSpc>
                <a:spcPct val="150000"/>
              </a:lnSpc>
            </a:pPr>
            <a:r>
              <a:rPr lang="en-US" sz="2000" b="1" dirty="0"/>
              <a:t>ARIZONA@WORK: </a:t>
            </a:r>
            <a:r>
              <a:rPr lang="en-US" sz="2000" dirty="0"/>
              <a:t>Please contact a representative for more information at </a:t>
            </a:r>
            <a:r>
              <a:rPr lang="en-US" sz="2000" dirty="0">
                <a:hlinkClick r:id="rId3"/>
              </a:rPr>
              <a:t>Arizona at Work</a:t>
            </a:r>
            <a:endParaRPr lang="en-US" sz="2000" dirty="0"/>
          </a:p>
          <a:p>
            <a:pPr>
              <a:lnSpc>
                <a:spcPct val="150000"/>
              </a:lnSpc>
            </a:pPr>
            <a:r>
              <a:rPr lang="en-US" sz="2000" b="1" dirty="0"/>
              <a:t>Scholarships:</a:t>
            </a:r>
            <a:r>
              <a:rPr lang="en-US" sz="2000" dirty="0"/>
              <a:t> visit </a:t>
            </a:r>
            <a:r>
              <a:rPr lang="en-US" sz="2000" dirty="0">
                <a:hlinkClick r:id="rId4"/>
              </a:rPr>
              <a:t>www.pima.edu/scholarships</a:t>
            </a:r>
            <a:r>
              <a:rPr lang="en-US" sz="2000" dirty="0"/>
              <a:t> for more information.</a:t>
            </a:r>
          </a:p>
          <a:p>
            <a:pPr>
              <a:lnSpc>
                <a:spcPct val="150000"/>
              </a:lnSpc>
            </a:pPr>
            <a:r>
              <a:rPr lang="en-US" sz="2000" dirty="0"/>
              <a:t>Additional Organizations that provide </a:t>
            </a:r>
            <a:r>
              <a:rPr lang="en-US" sz="2000" b="1" dirty="0"/>
              <a:t>financial resources</a:t>
            </a:r>
            <a:r>
              <a:rPr lang="en-US" sz="2000" dirty="0"/>
              <a:t>: SEED / TANF / WIOA</a:t>
            </a:r>
          </a:p>
          <a:p>
            <a:pPr>
              <a:lnSpc>
                <a:spcPct val="150000"/>
              </a:lnSpc>
            </a:pPr>
            <a:endParaRPr lang="en-US" sz="2000" dirty="0"/>
          </a:p>
          <a:p>
            <a:pPr>
              <a:lnSpc>
                <a:spcPct val="150000"/>
              </a:lnSpc>
            </a:pPr>
            <a:r>
              <a:rPr lang="en-US" sz="2000" dirty="0"/>
              <a:t>Acceptance into the program is on a </a:t>
            </a:r>
            <a:r>
              <a:rPr lang="en-US" sz="2000" b="1" dirty="0"/>
              <a:t>first come, first serve </a:t>
            </a:r>
            <a:r>
              <a:rPr lang="en-US" sz="2000" dirty="0"/>
              <a:t>basis. You are not accepted until you receive a “</a:t>
            </a:r>
            <a:r>
              <a:rPr lang="en-US" sz="2000" b="1" dirty="0"/>
              <a:t>Letter of Acceptance</a:t>
            </a:r>
            <a:r>
              <a:rPr lang="en-US" sz="2000" dirty="0"/>
              <a:t>” via your Pima student email.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Title 1">
            <a:extLst>
              <a:ext uri="{FF2B5EF4-FFF2-40B4-BE49-F238E27FC236}">
                <a16:creationId xmlns:a16="http://schemas.microsoft.com/office/drawing/2014/main" id="{1F2F27DB-408E-C458-663E-AD8CE75E1B29}"/>
              </a:ext>
            </a:extLst>
          </p:cNvPr>
          <p:cNvSpPr txBox="1">
            <a:spLocks noGrp="1"/>
          </p:cNvSpPr>
          <p:nvPr>
            <p:ph type="title" idx="4294967295"/>
          </p:nvPr>
        </p:nvSpPr>
        <p:spPr>
          <a:xfrm>
            <a:off x="2461832" y="576944"/>
            <a:ext cx="7268336" cy="156966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Application for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Pima Community College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Certified Nursing Assistant Program</a:t>
            </a:r>
          </a:p>
        </p:txBody>
      </p:sp>
      <p:sp>
        <p:nvSpPr>
          <p:cNvPr id="3" name="TextBox 2">
            <a:extLst>
              <a:ext uri="{FF2B5EF4-FFF2-40B4-BE49-F238E27FC236}">
                <a16:creationId xmlns:a16="http://schemas.microsoft.com/office/drawing/2014/main" id="{20F83B2A-6E6F-3120-CAE8-EB749681466D}"/>
              </a:ext>
            </a:extLst>
          </p:cNvPr>
          <p:cNvSpPr txBox="1"/>
          <p:nvPr/>
        </p:nvSpPr>
        <p:spPr>
          <a:xfrm>
            <a:off x="2846552" y="2471058"/>
            <a:ext cx="6498895" cy="1287532"/>
          </a:xfrm>
          <a:prstGeom prst="rect">
            <a:avLst/>
          </a:prstGeom>
          <a:noFill/>
        </p:spPr>
        <p:txBody>
          <a:bodyPr wrap="none" rtlCol="0">
            <a:spAutoFit/>
          </a:bodyPr>
          <a:lstStyle/>
          <a:p>
            <a:pPr>
              <a:lnSpc>
                <a:spcPct val="150000"/>
              </a:lnSpc>
            </a:pPr>
            <a:r>
              <a:rPr lang="en-US" sz="1800" dirty="0"/>
              <a:t>Summer Cohort: Window to apply is April 1</a:t>
            </a:r>
            <a:r>
              <a:rPr lang="en-US" sz="1800" baseline="30000" dirty="0"/>
              <a:t>st</a:t>
            </a:r>
            <a:r>
              <a:rPr lang="en-US" sz="1800" dirty="0"/>
              <a:t> to April 30</a:t>
            </a:r>
            <a:r>
              <a:rPr lang="en-US" sz="1800" baseline="30000" dirty="0"/>
              <a:t>th</a:t>
            </a:r>
            <a:endParaRPr lang="en-US" sz="1800" dirty="0"/>
          </a:p>
          <a:p>
            <a:pPr>
              <a:lnSpc>
                <a:spcPct val="150000"/>
              </a:lnSpc>
            </a:pPr>
            <a:r>
              <a:rPr lang="en-US" sz="1800" dirty="0"/>
              <a:t>Fall Cohort: Window to apply is June 1</a:t>
            </a:r>
            <a:r>
              <a:rPr lang="en-US" sz="1800" baseline="30000" dirty="0"/>
              <a:t>st</a:t>
            </a:r>
            <a:r>
              <a:rPr lang="en-US" sz="1800" dirty="0"/>
              <a:t> to June 30</a:t>
            </a:r>
            <a:r>
              <a:rPr lang="en-US" sz="1800" baseline="30000" dirty="0"/>
              <a:t>th</a:t>
            </a:r>
            <a:r>
              <a:rPr lang="en-US" sz="1800" dirty="0"/>
              <a:t> </a:t>
            </a:r>
          </a:p>
          <a:p>
            <a:pPr>
              <a:lnSpc>
                <a:spcPct val="150000"/>
              </a:lnSpc>
            </a:pPr>
            <a:r>
              <a:rPr lang="en-US" sz="1800" dirty="0"/>
              <a:t>Spring Cohort: Window to apply is October 1</a:t>
            </a:r>
            <a:r>
              <a:rPr lang="en-US" sz="1800" baseline="30000" dirty="0"/>
              <a:t>st</a:t>
            </a:r>
            <a:r>
              <a:rPr lang="en-US" sz="1800" dirty="0"/>
              <a:t> to October 31st</a:t>
            </a:r>
          </a:p>
        </p:txBody>
      </p:sp>
      <p:sp>
        <p:nvSpPr>
          <p:cNvPr id="4" name="TextBox 3">
            <a:extLst>
              <a:ext uri="{FF2B5EF4-FFF2-40B4-BE49-F238E27FC236}">
                <a16:creationId xmlns:a16="http://schemas.microsoft.com/office/drawing/2014/main" id="{41B465CD-34E0-230D-CA90-BBD01F3B59BF}"/>
              </a:ext>
            </a:extLst>
          </p:cNvPr>
          <p:cNvSpPr txBox="1"/>
          <p:nvPr/>
        </p:nvSpPr>
        <p:spPr>
          <a:xfrm>
            <a:off x="2144486" y="4043176"/>
            <a:ext cx="9035143" cy="17030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Applications will not be accepted outside of these windows. You will need to reapply if you miss the window.</a:t>
            </a:r>
          </a:p>
          <a:p>
            <a:pPr marL="285750" indent="-285750">
              <a:lnSpc>
                <a:spcPct val="150000"/>
              </a:lnSpc>
              <a:buFont typeface="Arial" panose="020B0604020202020204" pitchFamily="34" charset="0"/>
              <a:buChar char="•"/>
            </a:pPr>
            <a:r>
              <a:rPr lang="en-US" sz="1800" dirty="0"/>
              <a:t>Prospective students will receive a response via their Pima student email within two weeks AFTER the closing window.</a:t>
            </a:r>
          </a:p>
        </p:txBody>
      </p:sp>
      <p:sp>
        <p:nvSpPr>
          <p:cNvPr id="5" name="TextBox 4">
            <a:extLst>
              <a:ext uri="{FF2B5EF4-FFF2-40B4-BE49-F238E27FC236}">
                <a16:creationId xmlns:a16="http://schemas.microsoft.com/office/drawing/2014/main" id="{9D3AB4FF-91D5-4D07-2EA8-77BA275A322D}"/>
              </a:ext>
            </a:extLst>
          </p:cNvPr>
          <p:cNvSpPr txBox="1"/>
          <p:nvPr/>
        </p:nvSpPr>
        <p:spPr>
          <a:xfrm>
            <a:off x="1905000" y="5930856"/>
            <a:ext cx="9808029" cy="800219"/>
          </a:xfrm>
          <a:prstGeom prst="rect">
            <a:avLst/>
          </a:prstGeom>
          <a:noFill/>
        </p:spPr>
        <p:txBody>
          <a:bodyPr wrap="square" rtlCol="0">
            <a:spAutoFit/>
          </a:bodyPr>
          <a:lstStyle/>
          <a:p>
            <a:r>
              <a:rPr lang="en-US" sz="1600" dirty="0"/>
              <a:t>Acceptance into the program is on a </a:t>
            </a:r>
            <a:r>
              <a:rPr lang="en-US" sz="1600" b="1" dirty="0"/>
              <a:t>first come, first serve </a:t>
            </a:r>
            <a:r>
              <a:rPr lang="en-US" sz="1600" dirty="0"/>
              <a:t>basis. You are not accepted until you receive</a:t>
            </a:r>
          </a:p>
          <a:p>
            <a:r>
              <a:rPr lang="en-US" sz="1600" dirty="0"/>
              <a:t>a “</a:t>
            </a:r>
            <a:r>
              <a:rPr lang="en-US" sz="1600" b="1" dirty="0"/>
              <a:t>Letter of Acceptance</a:t>
            </a:r>
            <a:r>
              <a:rPr lang="en-US" sz="1600" dirty="0"/>
              <a:t>” via your Pima student email.</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a:extLst>
              <a:ext uri="{C183D7F6-B498-43B3-948B-1728B52AA6E4}">
                <adec:decorative xmlns:adec="http://schemas.microsoft.com/office/drawing/2017/decorative" val="1"/>
              </a:ext>
            </a:extLst>
          </p:cNvPr>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 name="Title 2">
            <a:extLst>
              <a:ext uri="{FF2B5EF4-FFF2-40B4-BE49-F238E27FC236}">
                <a16:creationId xmlns:a16="http://schemas.microsoft.com/office/drawing/2014/main" id="{74068E70-A7FE-B72F-EE29-4B93FD87BAE8}"/>
              </a:ext>
            </a:extLst>
          </p:cNvPr>
          <p:cNvSpPr>
            <a:spLocks noGrp="1"/>
          </p:cNvSpPr>
          <p:nvPr>
            <p:ph type="title"/>
          </p:nvPr>
        </p:nvSpPr>
        <p:spPr>
          <a:xfrm>
            <a:off x="2299447" y="1813531"/>
            <a:ext cx="7584141" cy="2020702"/>
          </a:xfrm>
        </p:spPr>
        <p:txBody>
          <a:bodyPr>
            <a:normAutofit/>
          </a:bodyPr>
          <a:lstStyle/>
          <a:p>
            <a:r>
              <a:rPr lang="en-US" sz="6000" b="1" dirty="0"/>
              <a:t>Academic Admission Requirements </a:t>
            </a:r>
            <a:endParaRPr lang="en-US" dirty="0"/>
          </a:p>
        </p:txBody>
      </p:sp>
      <p:sp>
        <p:nvSpPr>
          <p:cNvPr id="6" name="TextBox 5">
            <a:extLst>
              <a:ext uri="{FF2B5EF4-FFF2-40B4-BE49-F238E27FC236}">
                <a16:creationId xmlns:a16="http://schemas.microsoft.com/office/drawing/2014/main" id="{8751CDBE-1712-9C44-3DD1-776E01C2FF86}"/>
              </a:ext>
            </a:extLst>
          </p:cNvPr>
          <p:cNvSpPr txBox="1"/>
          <p:nvPr/>
        </p:nvSpPr>
        <p:spPr>
          <a:xfrm>
            <a:off x="2299447" y="3834233"/>
            <a:ext cx="8472191" cy="584775"/>
          </a:xfrm>
          <a:prstGeom prst="rect">
            <a:avLst/>
          </a:prstGeom>
          <a:noFill/>
        </p:spPr>
        <p:txBody>
          <a:bodyPr wrap="none" rtlCol="0">
            <a:spAutoFit/>
          </a:bodyPr>
          <a:lstStyle/>
          <a:p>
            <a:r>
              <a:rPr lang="en-US" sz="3200" b="1" dirty="0"/>
              <a:t>through Accuplacer or Course Completion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4" name="Title 3">
            <a:extLst>
              <a:ext uri="{FF2B5EF4-FFF2-40B4-BE49-F238E27FC236}">
                <a16:creationId xmlns:a16="http://schemas.microsoft.com/office/drawing/2014/main" id="{DA2BA79F-AF5E-5664-0D2C-FD62C18289DD}"/>
              </a:ext>
            </a:extLst>
          </p:cNvPr>
          <p:cNvSpPr txBox="1">
            <a:spLocks noGrp="1"/>
          </p:cNvSpPr>
          <p:nvPr>
            <p:ph type="title" idx="4294967295"/>
          </p:nvPr>
        </p:nvSpPr>
        <p:spPr>
          <a:xfrm>
            <a:off x="2671024" y="1665516"/>
            <a:ext cx="684995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Conclusion of Presentation</a:t>
            </a:r>
          </a:p>
        </p:txBody>
      </p:sp>
      <p:sp>
        <p:nvSpPr>
          <p:cNvPr id="5" name="TextBox 4">
            <a:extLst>
              <a:ext uri="{FF2B5EF4-FFF2-40B4-BE49-F238E27FC236}">
                <a16:creationId xmlns:a16="http://schemas.microsoft.com/office/drawing/2014/main" id="{BAF056A8-4D3A-3C14-C05A-88B50085717C}"/>
              </a:ext>
            </a:extLst>
          </p:cNvPr>
          <p:cNvSpPr txBox="1"/>
          <p:nvPr/>
        </p:nvSpPr>
        <p:spPr>
          <a:xfrm>
            <a:off x="1872343" y="3028890"/>
            <a:ext cx="7750628" cy="1938992"/>
          </a:xfrm>
          <a:prstGeom prst="rect">
            <a:avLst/>
          </a:prstGeom>
          <a:noFill/>
        </p:spPr>
        <p:txBody>
          <a:bodyPr wrap="square" rtlCol="0">
            <a:spAutoFit/>
          </a:bodyPr>
          <a:lstStyle/>
          <a:p>
            <a:pPr algn="ctr"/>
            <a:r>
              <a:rPr lang="en-US" sz="2400" dirty="0"/>
              <a:t>For any question or concerns please do not hesitate</a:t>
            </a:r>
          </a:p>
          <a:p>
            <a:pPr algn="ctr"/>
            <a:r>
              <a:rPr lang="en-US" sz="2400" dirty="0"/>
              <a:t>to contact the Nursing Assistant Program Manager at</a:t>
            </a:r>
          </a:p>
          <a:p>
            <a:pPr algn="ctr"/>
            <a:r>
              <a:rPr lang="en-US" sz="2400" dirty="0">
                <a:hlinkClick r:id="rId3"/>
              </a:rPr>
              <a:t>pcc-NRAadmissions@pima.edu</a:t>
            </a:r>
            <a:r>
              <a:rPr lang="en-US" sz="2400" dirty="0"/>
              <a:t>. </a:t>
            </a:r>
          </a:p>
          <a:p>
            <a:pPr algn="ctr"/>
            <a:endParaRPr lang="en-US" sz="2400" dirty="0"/>
          </a:p>
          <a:p>
            <a:pPr algn="ctr"/>
            <a:r>
              <a:rPr lang="en-US" sz="2400" dirty="0"/>
              <a:t>Kindly allow 24-48 business hours for a response. </a:t>
            </a:r>
          </a:p>
        </p:txBody>
      </p:sp>
      <p:sp>
        <p:nvSpPr>
          <p:cNvPr id="6" name="TextBox 5">
            <a:extLst>
              <a:ext uri="{FF2B5EF4-FFF2-40B4-BE49-F238E27FC236}">
                <a16:creationId xmlns:a16="http://schemas.microsoft.com/office/drawing/2014/main" id="{99EF973B-C1E1-DECD-E247-C90C25261F60}"/>
              </a:ext>
            </a:extLst>
          </p:cNvPr>
          <p:cNvSpPr txBox="1"/>
          <p:nvPr/>
        </p:nvSpPr>
        <p:spPr>
          <a:xfrm>
            <a:off x="2109171" y="5366657"/>
            <a:ext cx="7973658" cy="461665"/>
          </a:xfrm>
          <a:prstGeom prst="rect">
            <a:avLst/>
          </a:prstGeom>
          <a:noFill/>
        </p:spPr>
        <p:txBody>
          <a:bodyPr wrap="none" rtlCol="0">
            <a:spAutoFit/>
          </a:bodyPr>
          <a:lstStyle/>
          <a:p>
            <a:r>
              <a:rPr lang="en-US" sz="2400" dirty="0"/>
              <a:t>Wishing you the best of luck on your educational journey!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txBox="1">
            <a:spLocks noGrp="1"/>
          </p:cNvSpPr>
          <p:nvPr>
            <p:ph type="title" idx="4294967295"/>
          </p:nvPr>
        </p:nvSpPr>
        <p:spPr>
          <a:xfrm>
            <a:off x="1594681" y="1801963"/>
            <a:ext cx="8632500" cy="1077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dk1"/>
                </a:solidFill>
                <a:effectLst/>
                <a:uLnTx/>
                <a:uFillTx/>
                <a:latin typeface="Arial"/>
                <a:ea typeface="Arial"/>
                <a:cs typeface="Arial"/>
                <a:sym typeface="Arial"/>
              </a:rPr>
              <a:t>Apply to Pima Community College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dk1"/>
                </a:solidFill>
                <a:effectLst/>
                <a:uLnTx/>
                <a:uFillTx/>
                <a:latin typeface="Arial"/>
                <a:ea typeface="Arial"/>
                <a:cs typeface="Arial"/>
                <a:sym typeface="Arial"/>
              </a:rPr>
              <a:t>to begin your journey as a student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0" name="Google Shape;110;p4"/>
          <p:cNvSpPr txBox="1"/>
          <p:nvPr/>
        </p:nvSpPr>
        <p:spPr>
          <a:xfrm>
            <a:off x="0" y="3597984"/>
            <a:ext cx="12192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dk1"/>
                </a:solidFill>
                <a:latin typeface="Arial"/>
                <a:ea typeface="Arial"/>
                <a:cs typeface="Arial"/>
                <a:sym typeface="Arial"/>
              </a:rPr>
              <a:t>Visit </a:t>
            </a:r>
            <a:r>
              <a:rPr lang="en-US" sz="2800" b="1"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www.pima.edu</a:t>
            </a:r>
            <a:r>
              <a:rPr lang="en-US" sz="2800" b="1" i="0" u="none" strike="noStrike" cap="none" dirty="0">
                <a:solidFill>
                  <a:schemeClr val="dk1"/>
                </a:solidFill>
                <a:latin typeface="Arial"/>
                <a:ea typeface="Arial"/>
                <a:cs typeface="Arial"/>
                <a:sym typeface="Arial"/>
              </a:rPr>
              <a:t> to Apply Online Today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3" name="Title 2">
            <a:extLst>
              <a:ext uri="{FF2B5EF4-FFF2-40B4-BE49-F238E27FC236}">
                <a16:creationId xmlns:a16="http://schemas.microsoft.com/office/drawing/2014/main" id="{3CD05F1B-F2CD-C76B-E2B1-DBB7696720A9}"/>
              </a:ext>
            </a:extLst>
          </p:cNvPr>
          <p:cNvSpPr txBox="1">
            <a:spLocks noGrp="1"/>
          </p:cNvSpPr>
          <p:nvPr>
            <p:ph type="title" idx="4294967295"/>
          </p:nvPr>
        </p:nvSpPr>
        <p:spPr>
          <a:xfrm>
            <a:off x="0" y="327669"/>
            <a:ext cx="121920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dk1"/>
                </a:solidFill>
                <a:effectLst/>
                <a:uLnTx/>
                <a:uFillTx/>
                <a:latin typeface="Arial"/>
                <a:ea typeface="Arial"/>
                <a:cs typeface="Arial"/>
                <a:sym typeface="Arial"/>
              </a:rPr>
              <a:t>Admission Requirements for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dk1"/>
                </a:solidFill>
                <a:effectLst/>
                <a:uLnTx/>
                <a:uFillTx/>
                <a:latin typeface="Arial"/>
                <a:ea typeface="Arial"/>
                <a:cs typeface="Arial"/>
                <a:sym typeface="Arial"/>
              </a:rPr>
              <a:t>Nursing Assistant Program</a:t>
            </a:r>
          </a:p>
        </p:txBody>
      </p:sp>
      <p:graphicFrame>
        <p:nvGraphicFramePr>
          <p:cNvPr id="116" name="Google Shape;116;p5"/>
          <p:cNvGraphicFramePr/>
          <p:nvPr>
            <p:extLst>
              <p:ext uri="{D42A27DB-BD31-4B8C-83A1-F6EECF244321}">
                <p14:modId xmlns:p14="http://schemas.microsoft.com/office/powerpoint/2010/main" val="1433399841"/>
              </p:ext>
            </p:extLst>
          </p:nvPr>
        </p:nvGraphicFramePr>
        <p:xfrm>
          <a:off x="2330250" y="2005679"/>
          <a:ext cx="7531500" cy="1645800"/>
        </p:xfrm>
        <a:graphic>
          <a:graphicData uri="http://schemas.openxmlformats.org/drawingml/2006/table">
            <a:tbl>
              <a:tblPr firstRow="1">
                <a:noFill/>
                <a:tableStyleId>{31EF7B3D-7EC5-45AA-870B-6D3175AB088F}</a:tableStyleId>
              </a:tblPr>
              <a:tblGrid>
                <a:gridCol w="2290200">
                  <a:extLst>
                    <a:ext uri="{9D8B030D-6E8A-4147-A177-3AD203B41FA5}">
                      <a16:colId xmlns:a16="http://schemas.microsoft.com/office/drawing/2014/main" val="20000"/>
                    </a:ext>
                  </a:extLst>
                </a:gridCol>
                <a:gridCol w="2620650">
                  <a:extLst>
                    <a:ext uri="{9D8B030D-6E8A-4147-A177-3AD203B41FA5}">
                      <a16:colId xmlns:a16="http://schemas.microsoft.com/office/drawing/2014/main" val="20001"/>
                    </a:ext>
                  </a:extLst>
                </a:gridCol>
                <a:gridCol w="262065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500" b="1" dirty="0">
                          <a:solidFill>
                            <a:schemeClr val="lt1"/>
                          </a:solidFill>
                        </a:rPr>
                        <a:t>Test</a:t>
                      </a:r>
                      <a:endParaRPr sz="1500" b="1" dirty="0">
                        <a:solidFill>
                          <a:schemeClr val="lt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500" b="1" dirty="0">
                          <a:solidFill>
                            <a:schemeClr val="lt1"/>
                          </a:solidFill>
                        </a:rPr>
                        <a:t>Minimum Score</a:t>
                      </a:r>
                      <a:endParaRPr sz="1500" b="1" dirty="0">
                        <a:solidFill>
                          <a:schemeClr val="lt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500" b="1" dirty="0">
                          <a:solidFill>
                            <a:schemeClr val="lt1"/>
                          </a:solidFill>
                        </a:rPr>
                        <a:t>Placement</a:t>
                      </a:r>
                      <a:endParaRPr sz="1500" b="1" dirty="0">
                        <a:solidFill>
                          <a:schemeClr val="lt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500"/>
                        <a:t>Reading</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500" dirty="0"/>
                        <a:t>Minimum Score of </a:t>
                      </a:r>
                      <a:r>
                        <a:rPr lang="en-US" sz="1500" b="1" dirty="0"/>
                        <a:t>236</a:t>
                      </a:r>
                      <a:endParaRPr sz="1500" b="1" dirty="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500" dirty="0"/>
                        <a:t>Nursing Assistant</a:t>
                      </a:r>
                      <a:endParaRPr sz="1500" dirty="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US" sz="1500">
                          <a:solidFill>
                            <a:schemeClr val="dk1"/>
                          </a:solidFill>
                        </a:rPr>
                        <a:t>Quantitative Reasoning</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500"/>
                        <a:t>Minimum Score of </a:t>
                      </a:r>
                      <a:r>
                        <a:rPr lang="en-US" sz="1500" b="1"/>
                        <a:t>200</a:t>
                      </a:r>
                      <a:endParaRPr sz="1500" b="1"/>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500"/>
                        <a:t>Nursing Assistant</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500"/>
                        <a:t>Writeplacer</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500"/>
                        <a:t>Minimum Score of </a:t>
                      </a:r>
                      <a:r>
                        <a:rPr lang="en-US" sz="1500" b="1"/>
                        <a:t>4</a:t>
                      </a:r>
                      <a:endParaRPr sz="1500" b="1"/>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500" dirty="0"/>
                        <a:t>Nursing Assistant</a:t>
                      </a:r>
                      <a:endParaRPr sz="1500" dirty="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EA91C58C-C47E-DCB3-8F40-AED0BFDFA024}"/>
              </a:ext>
            </a:extLst>
          </p:cNvPr>
          <p:cNvSpPr txBox="1"/>
          <p:nvPr/>
        </p:nvSpPr>
        <p:spPr>
          <a:xfrm>
            <a:off x="882869" y="4096903"/>
            <a:ext cx="10426262" cy="1200842"/>
          </a:xfrm>
          <a:prstGeom prst="rect">
            <a:avLst/>
          </a:prstGeom>
          <a:noFill/>
        </p:spPr>
        <p:txBody>
          <a:bodyPr wrap="square">
            <a:spAutoFit/>
          </a:bodyPr>
          <a:lstStyle/>
          <a:p>
            <a:pPr marL="0" lvl="0" indent="0" rtl="0">
              <a:lnSpc>
                <a:spcPct val="115000"/>
              </a:lnSpc>
              <a:spcBef>
                <a:spcPts val="0"/>
              </a:spcBef>
              <a:spcAft>
                <a:spcPts val="0"/>
              </a:spcAft>
              <a:buNone/>
            </a:pPr>
            <a:r>
              <a:rPr lang="en-US" sz="1600" b="1" dirty="0">
                <a:solidFill>
                  <a:schemeClr val="dk1"/>
                </a:solidFill>
              </a:rPr>
              <a:t>You may also utilize your Pima transcripts with the following completed courses with a “C” or better:</a:t>
            </a:r>
          </a:p>
          <a:p>
            <a:pPr marL="739775" lvl="0" indent="-285750" rtl="0">
              <a:lnSpc>
                <a:spcPct val="115000"/>
              </a:lnSpc>
              <a:spcBef>
                <a:spcPts val="0"/>
              </a:spcBef>
              <a:spcAft>
                <a:spcPts val="0"/>
              </a:spcAft>
              <a:buFont typeface="Arial" panose="020B0604020202020204" pitchFamily="34" charset="0"/>
              <a:buChar char="•"/>
            </a:pPr>
            <a:r>
              <a:rPr lang="en-US" sz="1600" b="1" dirty="0">
                <a:solidFill>
                  <a:schemeClr val="dk1"/>
                </a:solidFill>
              </a:rPr>
              <a:t>ACL 080 or higher </a:t>
            </a:r>
          </a:p>
          <a:p>
            <a:pPr marL="739775" lvl="0" indent="-285750" rtl="0">
              <a:lnSpc>
                <a:spcPct val="115000"/>
              </a:lnSpc>
              <a:spcBef>
                <a:spcPts val="0"/>
              </a:spcBef>
              <a:spcAft>
                <a:spcPts val="0"/>
              </a:spcAft>
              <a:buFont typeface="Arial" panose="020B0604020202020204" pitchFamily="34" charset="0"/>
              <a:buChar char="•"/>
            </a:pPr>
            <a:r>
              <a:rPr lang="en-US" sz="1600" b="1" dirty="0">
                <a:solidFill>
                  <a:schemeClr val="dk1"/>
                </a:solidFill>
              </a:rPr>
              <a:t>WRT 090 or higher</a:t>
            </a:r>
          </a:p>
          <a:p>
            <a:pPr marL="739775" lvl="0" indent="-285750" rtl="0">
              <a:lnSpc>
                <a:spcPct val="115000"/>
              </a:lnSpc>
              <a:spcBef>
                <a:spcPts val="0"/>
              </a:spcBef>
              <a:spcAft>
                <a:spcPts val="0"/>
              </a:spcAft>
              <a:buFont typeface="Arial" panose="020B0604020202020204" pitchFamily="34" charset="0"/>
              <a:buChar char="•"/>
            </a:pPr>
            <a:r>
              <a:rPr lang="en-US" sz="1600" b="1" dirty="0">
                <a:solidFill>
                  <a:schemeClr val="dk1"/>
                </a:solidFill>
              </a:rPr>
              <a:t>ICS 080 or higher</a:t>
            </a:r>
          </a:p>
        </p:txBody>
      </p:sp>
      <p:sp>
        <p:nvSpPr>
          <p:cNvPr id="7" name="TextBox 6">
            <a:extLst>
              <a:ext uri="{FF2B5EF4-FFF2-40B4-BE49-F238E27FC236}">
                <a16:creationId xmlns:a16="http://schemas.microsoft.com/office/drawing/2014/main" id="{7499448D-7665-F49F-2A9D-184FCA39F925}"/>
              </a:ext>
            </a:extLst>
          </p:cNvPr>
          <p:cNvSpPr txBox="1"/>
          <p:nvPr/>
        </p:nvSpPr>
        <p:spPr>
          <a:xfrm>
            <a:off x="798786" y="5525456"/>
            <a:ext cx="10261100" cy="634533"/>
          </a:xfrm>
          <a:prstGeom prst="rect">
            <a:avLst/>
          </a:prstGeom>
          <a:noFill/>
        </p:spPr>
        <p:txBody>
          <a:bodyPr wrap="square">
            <a:spAutoFit/>
          </a:bodyPr>
          <a:lstStyle/>
          <a:p>
            <a:pPr marL="0" lvl="0" indent="0" rtl="0">
              <a:lnSpc>
                <a:spcPct val="115000"/>
              </a:lnSpc>
              <a:spcBef>
                <a:spcPts val="0"/>
              </a:spcBef>
              <a:spcAft>
                <a:spcPts val="0"/>
              </a:spcAft>
              <a:buNone/>
            </a:pPr>
            <a:r>
              <a:rPr lang="en-US" sz="1600" b="1" dirty="0">
                <a:solidFill>
                  <a:srgbClr val="980000"/>
                </a:solidFill>
              </a:rPr>
              <a:t>IMPORTANT: </a:t>
            </a:r>
            <a:r>
              <a:rPr lang="en-US" sz="1600" b="1" dirty="0">
                <a:solidFill>
                  <a:schemeClr val="dk1"/>
                </a:solidFill>
              </a:rPr>
              <a:t>Multiple Measures may not be utilized for acceptance into the Pima Community College Nursing Assistant Program (High School Transcripts, Pima </a:t>
            </a:r>
            <a:r>
              <a:rPr lang="en-US" sz="1600" b="1" dirty="0" err="1">
                <a:solidFill>
                  <a:schemeClr val="dk1"/>
                </a:solidFill>
              </a:rPr>
              <a:t>EdReady</a:t>
            </a:r>
            <a:r>
              <a:rPr lang="en-US" sz="1600" b="1" dirty="0">
                <a:solidFill>
                  <a:schemeClr val="dk1"/>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Title 2">
            <a:extLst>
              <a:ext uri="{FF2B5EF4-FFF2-40B4-BE49-F238E27FC236}">
                <a16:creationId xmlns:a16="http://schemas.microsoft.com/office/drawing/2014/main" id="{CFABEA90-F666-1DFB-720D-3D5871458370}"/>
              </a:ext>
            </a:extLst>
          </p:cNvPr>
          <p:cNvSpPr txBox="1">
            <a:spLocks noGrp="1"/>
          </p:cNvSpPr>
          <p:nvPr>
            <p:ph type="title" idx="4294967295"/>
          </p:nvPr>
        </p:nvSpPr>
        <p:spPr>
          <a:xfrm>
            <a:off x="0" y="1825916"/>
            <a:ext cx="12192000" cy="48081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dk1"/>
                </a:solidFill>
                <a:effectLst/>
                <a:uLnTx/>
                <a:uFillTx/>
                <a:latin typeface="Arial"/>
                <a:ea typeface="Arial"/>
                <a:cs typeface="Arial"/>
                <a:sym typeface="Arial"/>
              </a:rPr>
              <a:t>Select the links for helpful educational resources to </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chemeClr val="dk1"/>
                </a:solidFill>
                <a:effectLst/>
                <a:uLnTx/>
                <a:uFillTx/>
                <a:latin typeface="Arial"/>
                <a:ea typeface="Arial"/>
                <a:cs typeface="Arial"/>
                <a:sym typeface="Arial"/>
              </a:rPr>
              <a:t>prepare you for your Accuplacer examinations.</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General Accuplacer information</a:t>
            </a:r>
          </a:p>
          <a:p>
            <a:pPr marL="2689225" marR="0" lvl="0" indent="0" algn="l" defTabSz="914400" rtl="0" eaLnBrk="1" fontAlgn="auto" latinLnBrk="0" hangingPunct="1">
              <a:lnSpc>
                <a:spcPct val="115000"/>
              </a:lnSpc>
              <a:spcBef>
                <a:spcPts val="0"/>
              </a:spcBef>
              <a:spcAft>
                <a:spcPts val="0"/>
              </a:spcAft>
              <a:buClr>
                <a:schemeClr val="dk1"/>
              </a:buClr>
              <a:buSzPts val="1600"/>
              <a:buFont typeface="Arial"/>
              <a:buChar char="●"/>
              <a:tabLst/>
              <a:defRPr/>
            </a:pPr>
            <a:r>
              <a:rPr kumimoji="0" lang="en-US" sz="1800" b="1" i="0" u="sng" strike="noStrike" kern="0" cap="none" spc="0" normalizeH="0" baseline="0" noProof="0" dirty="0">
                <a:ln>
                  <a:noFill/>
                </a:ln>
                <a:solidFill>
                  <a:schemeClr val="hlink"/>
                </a:solidFill>
                <a:effectLst/>
                <a:uLnTx/>
                <a:uFillTx/>
                <a:latin typeface="Arial"/>
                <a:ea typeface="Arial"/>
                <a:cs typeface="Arial"/>
                <a:sym typeface="Arial"/>
                <a:hlinkClick r:id="rId3"/>
              </a:rPr>
              <a:t>http://accuplacer.collegeboard.org/students</a:t>
            </a:r>
            <a:endParaRPr kumimoji="0" lang="en-US" sz="18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Mathematics</a:t>
            </a:r>
          </a:p>
          <a:p>
            <a:pPr marL="2689225" marR="0" lvl="0" indent="0" algn="l" defTabSz="914400" rtl="0" eaLnBrk="1" fontAlgn="auto" latinLnBrk="0" hangingPunct="1">
              <a:lnSpc>
                <a:spcPct val="115000"/>
              </a:lnSpc>
              <a:spcBef>
                <a:spcPts val="0"/>
              </a:spcBef>
              <a:spcAft>
                <a:spcPts val="0"/>
              </a:spcAft>
              <a:buClr>
                <a:schemeClr val="dk1"/>
              </a:buClr>
              <a:buSzPts val="1600"/>
              <a:buFont typeface="Arial"/>
              <a:buChar char="●"/>
              <a:tabLst/>
              <a:defRPr/>
            </a:pPr>
            <a:r>
              <a:rPr kumimoji="0" lang="en-US" sz="1800" b="1" i="0" u="sng" strike="noStrike" kern="0" cap="none" spc="0" normalizeH="0" baseline="0" noProof="0" dirty="0">
                <a:ln>
                  <a:noFill/>
                </a:ln>
                <a:solidFill>
                  <a:schemeClr val="hlink"/>
                </a:solidFill>
                <a:effectLst/>
                <a:uLnTx/>
                <a:uFillTx/>
                <a:latin typeface="Arial"/>
                <a:ea typeface="Arial"/>
                <a:cs typeface="Arial"/>
                <a:sym typeface="Arial"/>
                <a:hlinkClick r:id="rId4"/>
              </a:rPr>
              <a:t>https://pima.edu/admission/placement-testing/practice-tests.html</a:t>
            </a:r>
            <a:endParaRPr kumimoji="0" lang="en-US" sz="18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Study Guides</a:t>
            </a:r>
          </a:p>
          <a:p>
            <a:pPr marL="2689225" marR="0" lvl="0" indent="0" algn="l" defTabSz="914400" rtl="0" eaLnBrk="1" fontAlgn="auto" latinLnBrk="0" hangingPunct="1">
              <a:lnSpc>
                <a:spcPct val="115000"/>
              </a:lnSpc>
              <a:spcBef>
                <a:spcPts val="0"/>
              </a:spcBef>
              <a:spcAft>
                <a:spcPts val="0"/>
              </a:spcAft>
              <a:buClr>
                <a:schemeClr val="dk1"/>
              </a:buClr>
              <a:buSzPts val="1600"/>
              <a:buFont typeface="Arial"/>
              <a:buChar char="●"/>
              <a:tabLst/>
              <a:defRPr/>
            </a:pPr>
            <a:r>
              <a:rPr kumimoji="0" lang="en-US" sz="1800" b="1" i="0" u="sng" strike="noStrike" kern="0" cap="none" spc="0" normalizeH="0" baseline="0" noProof="0" dirty="0">
                <a:ln>
                  <a:noFill/>
                </a:ln>
                <a:solidFill>
                  <a:schemeClr val="hlink"/>
                </a:solidFill>
                <a:effectLst/>
                <a:uLnTx/>
                <a:uFillTx/>
                <a:latin typeface="Arial"/>
                <a:ea typeface="Arial"/>
                <a:cs typeface="Arial"/>
                <a:sym typeface="Arial"/>
                <a:hlinkClick r:id="rId4"/>
              </a:rPr>
              <a:t>https://pima.edu/admission/placement-testing/practice-tests.html</a:t>
            </a:r>
            <a:endParaRPr kumimoji="0" lang="en-US" sz="18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Grammar and Writing</a:t>
            </a:r>
          </a:p>
          <a:p>
            <a:pPr marL="2689225" marR="0" lvl="0" indent="0" algn="l" defTabSz="914400" rtl="0" eaLnBrk="1" fontAlgn="auto" latinLnBrk="0" hangingPunct="1">
              <a:lnSpc>
                <a:spcPct val="115000"/>
              </a:lnSpc>
              <a:spcBef>
                <a:spcPts val="0"/>
              </a:spcBef>
              <a:spcAft>
                <a:spcPts val="0"/>
              </a:spcAft>
              <a:buClr>
                <a:schemeClr val="dk1"/>
              </a:buClr>
              <a:buSzPts val="1600"/>
              <a:buFont typeface="Arial"/>
              <a:buChar char="●"/>
              <a:tabLst/>
              <a:defRPr/>
            </a:pPr>
            <a:r>
              <a:rPr kumimoji="0" lang="en-US" sz="1800" b="1" i="0" u="sng" strike="noStrike" kern="0" cap="none" spc="0" normalizeH="0" baseline="0" noProof="0" dirty="0">
                <a:ln>
                  <a:noFill/>
                </a:ln>
                <a:solidFill>
                  <a:schemeClr val="hlink"/>
                </a:solidFill>
                <a:effectLst/>
                <a:uLnTx/>
                <a:uFillTx/>
                <a:latin typeface="Arial"/>
                <a:ea typeface="Arial"/>
                <a:cs typeface="Arial"/>
                <a:sym typeface="Arial"/>
                <a:hlinkClick r:id="rId5"/>
              </a:rPr>
              <a:t>www.readtheory.org</a:t>
            </a:r>
            <a:endParaRPr kumimoji="0" lang="en-US" sz="18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chemeClr val="dk1"/>
              </a:solidFill>
              <a:effectLst/>
              <a:uLnTx/>
              <a:uFillTx/>
              <a:latin typeface="Arial"/>
              <a:ea typeface="Arial"/>
              <a:cs typeface="Arial"/>
              <a:sym typeface="Arial"/>
            </a:endParaRPr>
          </a:p>
          <a:p>
            <a:pPr marL="2689225"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Khan Academy</a:t>
            </a:r>
          </a:p>
          <a:p>
            <a:pPr marL="2689225" marR="0" lvl="0" indent="0" algn="l" defTabSz="914400" rtl="0" eaLnBrk="1" fontAlgn="auto" latinLnBrk="0" hangingPunct="1">
              <a:lnSpc>
                <a:spcPct val="115000"/>
              </a:lnSpc>
              <a:spcBef>
                <a:spcPts val="0"/>
              </a:spcBef>
              <a:spcAft>
                <a:spcPts val="0"/>
              </a:spcAft>
              <a:buClr>
                <a:schemeClr val="dk1"/>
              </a:buClr>
              <a:buSzPts val="1600"/>
              <a:buFont typeface="Arial"/>
              <a:buChar char="●"/>
              <a:tabLst/>
              <a:defRPr/>
            </a:pPr>
            <a:r>
              <a:rPr kumimoji="0" lang="en-US" sz="1800" b="1" i="0" u="sng" strike="noStrike" kern="0" cap="none" spc="0" normalizeH="0" baseline="0" noProof="0" dirty="0">
                <a:ln>
                  <a:noFill/>
                </a:ln>
                <a:solidFill>
                  <a:schemeClr val="hlink"/>
                </a:solidFill>
                <a:effectLst/>
                <a:uLnTx/>
                <a:uFillTx/>
                <a:latin typeface="Arial"/>
                <a:ea typeface="Arial"/>
                <a:cs typeface="Arial"/>
                <a:sym typeface="Arial"/>
                <a:hlinkClick r:id="rId6"/>
              </a:rPr>
              <a:t>https://www.khanacademy.org/</a:t>
            </a:r>
            <a:endParaRPr kumimoji="0" lang="en-US" sz="1800" b="1"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A603D542-CBA3-C577-7FD0-2A00FF4D52B3}"/>
              </a:ext>
            </a:extLst>
          </p:cNvPr>
          <p:cNvSpPr txBox="1"/>
          <p:nvPr/>
        </p:nvSpPr>
        <p:spPr>
          <a:xfrm>
            <a:off x="0" y="457200"/>
            <a:ext cx="12192000" cy="1041247"/>
          </a:xfrm>
          <a:prstGeom prst="rect">
            <a:avLst/>
          </a:prstGeom>
          <a:noFill/>
        </p:spPr>
        <p:txBody>
          <a:bodyPr wrap="square" rtlCol="0">
            <a:spAutoFit/>
          </a:bodyPr>
          <a:lstStyle/>
          <a:p>
            <a:pPr lvl="0" algn="ctr">
              <a:lnSpc>
                <a:spcPct val="115000"/>
              </a:lnSpc>
              <a:defRPr/>
            </a:pPr>
            <a:r>
              <a:rPr lang="en-US" sz="2800" b="1" dirty="0">
                <a:solidFill>
                  <a:schemeClr val="dk1"/>
                </a:solidFill>
              </a:rPr>
              <a:t>Knowledge Review for the </a:t>
            </a:r>
          </a:p>
          <a:p>
            <a:pPr lvl="0" algn="ctr">
              <a:lnSpc>
                <a:spcPct val="115000"/>
              </a:lnSpc>
              <a:defRPr/>
            </a:pPr>
            <a:r>
              <a:rPr lang="en-US" sz="2800" b="1" dirty="0">
                <a:solidFill>
                  <a:schemeClr val="dk1"/>
                </a:solidFill>
              </a:rPr>
              <a:t>Accuplacer Assessment: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a:extLst>
              <a:ext uri="{C183D7F6-B498-43B3-948B-1728B52AA6E4}">
                <adec:decorative xmlns:adec="http://schemas.microsoft.com/office/drawing/2017/decorative" val="1"/>
              </a:ext>
            </a:extLst>
          </p:cNvPr>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 name="Title 3">
            <a:extLst>
              <a:ext uri="{FF2B5EF4-FFF2-40B4-BE49-F238E27FC236}">
                <a16:creationId xmlns:a16="http://schemas.microsoft.com/office/drawing/2014/main" id="{4FC7BE3D-B86E-9438-6860-D57BDD3B5972}"/>
              </a:ext>
            </a:extLst>
          </p:cNvPr>
          <p:cNvSpPr>
            <a:spLocks noGrp="1"/>
          </p:cNvSpPr>
          <p:nvPr>
            <p:ph type="title"/>
          </p:nvPr>
        </p:nvSpPr>
        <p:spPr>
          <a:xfrm>
            <a:off x="0" y="712694"/>
            <a:ext cx="12190475" cy="2514600"/>
          </a:xfrm>
        </p:spPr>
        <p:txBody>
          <a:bodyPr>
            <a:noAutofit/>
          </a:bodyPr>
          <a:lstStyle/>
          <a:p>
            <a:pPr algn="ctr"/>
            <a:r>
              <a:rPr lang="en-US" sz="8000" b="1" dirty="0"/>
              <a:t>Clinical</a:t>
            </a:r>
            <a:br>
              <a:rPr lang="en-US" sz="8000" b="1" dirty="0"/>
            </a:br>
            <a:r>
              <a:rPr lang="en-US" sz="8000" b="1" dirty="0"/>
              <a:t>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Shape 134"/>
        <p:cNvGrpSpPr/>
        <p:nvPr/>
      </p:nvGrpSpPr>
      <p:grpSpPr>
        <a:xfrm>
          <a:off x="0" y="0"/>
          <a:ext cx="0" cy="0"/>
          <a:chOff x="0" y="0"/>
          <a:chExt cx="0" cy="0"/>
        </a:xfrm>
      </p:grpSpPr>
      <p:sp>
        <p:nvSpPr>
          <p:cNvPr id="4" name="Title 3">
            <a:extLst>
              <a:ext uri="{FF2B5EF4-FFF2-40B4-BE49-F238E27FC236}">
                <a16:creationId xmlns:a16="http://schemas.microsoft.com/office/drawing/2014/main" id="{B2CDC74E-AD72-C0F5-FC86-C48FC741839D}"/>
              </a:ext>
            </a:extLst>
          </p:cNvPr>
          <p:cNvSpPr txBox="1">
            <a:spLocks noGrp="1"/>
          </p:cNvSpPr>
          <p:nvPr>
            <p:ph type="title" idx="4294967295"/>
          </p:nvPr>
        </p:nvSpPr>
        <p:spPr>
          <a:xfrm>
            <a:off x="0" y="152400"/>
            <a:ext cx="121920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Program Admission Requirements: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Physical Assessment and Vaccinations</a:t>
            </a:r>
          </a:p>
        </p:txBody>
      </p:sp>
      <p:sp>
        <p:nvSpPr>
          <p:cNvPr id="5" name="TextBox 4">
            <a:extLst>
              <a:ext uri="{FF2B5EF4-FFF2-40B4-BE49-F238E27FC236}">
                <a16:creationId xmlns:a16="http://schemas.microsoft.com/office/drawing/2014/main" id="{E9198E56-D0A3-9BF1-A0DE-F5026A0830EB}"/>
              </a:ext>
            </a:extLst>
          </p:cNvPr>
          <p:cNvSpPr txBox="1"/>
          <p:nvPr/>
        </p:nvSpPr>
        <p:spPr>
          <a:xfrm>
            <a:off x="326571" y="1178378"/>
            <a:ext cx="11560629" cy="4847994"/>
          </a:xfrm>
          <a:prstGeom prst="rect">
            <a:avLst/>
          </a:prstGeom>
          <a:noFill/>
        </p:spPr>
        <p:txBody>
          <a:bodyPr wrap="square" rtlCol="0">
            <a:spAutoFit/>
          </a:bodyPr>
          <a:lstStyle/>
          <a:p>
            <a:pPr>
              <a:lnSpc>
                <a:spcPct val="150000"/>
              </a:lnSpc>
            </a:pPr>
            <a:r>
              <a:rPr lang="en-US" sz="1600" dirty="0"/>
              <a:t>An Immunization and Health Declaration form must be completed by a physician, nurse practitioner, or qualified examiner within the past year and submitted to the Nursing Department before beginning any clinical learning experiences in the Nursing Assistant course. Additionally, the following requirements must be fulfilled before starting the program:</a:t>
            </a:r>
          </a:p>
          <a:p>
            <a:pPr marL="457200" indent="-285750">
              <a:lnSpc>
                <a:spcPct val="150000"/>
              </a:lnSpc>
              <a:buFont typeface="Wingdings" panose="05000000000000000000" pitchFamily="2" charset="2"/>
              <a:buChar char="ü"/>
            </a:pPr>
            <a:r>
              <a:rPr lang="en-US" sz="1600" dirty="0"/>
              <a:t>Documentation of a negative </a:t>
            </a:r>
            <a:r>
              <a:rPr lang="en-US" sz="1600" b="1" dirty="0"/>
              <a:t>T-SPOT or QuantiFERON-TB Gold </a:t>
            </a:r>
            <a:r>
              <a:rPr lang="en-US" sz="1600" dirty="0"/>
              <a:t>current through the last day of the course</a:t>
            </a:r>
          </a:p>
          <a:p>
            <a:pPr marL="457200" indent="-285750">
              <a:lnSpc>
                <a:spcPct val="150000"/>
              </a:lnSpc>
              <a:buFont typeface="Wingdings" panose="05000000000000000000" pitchFamily="2" charset="2"/>
              <a:buChar char="ü"/>
            </a:pPr>
            <a:r>
              <a:rPr lang="en-US" sz="1600" b="1" dirty="0"/>
              <a:t>MMR (measles, mumps, rubella) x 2 </a:t>
            </a:r>
            <a:r>
              <a:rPr lang="en-US" sz="1600" dirty="0"/>
              <a:t>or a positive serology (titer) results indicating immunity.</a:t>
            </a:r>
          </a:p>
          <a:p>
            <a:pPr marL="457200" lvl="0" indent="-285750">
              <a:lnSpc>
                <a:spcPct val="150000"/>
              </a:lnSpc>
              <a:buFont typeface="Wingdings" panose="05000000000000000000" pitchFamily="2" charset="2"/>
              <a:buChar char="ü"/>
            </a:pPr>
            <a:r>
              <a:rPr lang="en-US" sz="1600" b="1" dirty="0"/>
              <a:t>Hepatitis B</a:t>
            </a:r>
            <a:r>
              <a:rPr lang="en-US" sz="1600" dirty="0"/>
              <a:t> immunization (series of two or three injections), or positive or reactive serology (titer) results indicating immunity.</a:t>
            </a:r>
          </a:p>
          <a:p>
            <a:pPr marL="457200" lvl="0" indent="-285750">
              <a:lnSpc>
                <a:spcPct val="150000"/>
              </a:lnSpc>
              <a:buFont typeface="Wingdings" panose="05000000000000000000" pitchFamily="2" charset="2"/>
              <a:buChar char="ü"/>
            </a:pPr>
            <a:r>
              <a:rPr lang="en-US" sz="1600" b="1" dirty="0"/>
              <a:t>Varicella (chickenpox) x 2 </a:t>
            </a:r>
            <a:r>
              <a:rPr lang="en-US" sz="1600" dirty="0"/>
              <a:t>or positive serology (titer) results indicating immunity.</a:t>
            </a:r>
          </a:p>
          <a:p>
            <a:pPr marL="457200" lvl="0" indent="-285750">
              <a:lnSpc>
                <a:spcPct val="150000"/>
              </a:lnSpc>
              <a:buFont typeface="Wingdings" panose="05000000000000000000" pitchFamily="2" charset="2"/>
              <a:buChar char="ü"/>
            </a:pPr>
            <a:r>
              <a:rPr lang="en-US" sz="1600" b="1" dirty="0"/>
              <a:t>Tdap (tetanus, diphtheria, pertussis) </a:t>
            </a:r>
            <a:r>
              <a:rPr lang="en-US" sz="1600" dirty="0"/>
              <a:t>immunization for adults, one injection within the last ten (10) years that does not expire until after the last day of the current course.</a:t>
            </a:r>
          </a:p>
          <a:p>
            <a:pPr marL="457200" lvl="0" indent="-285750">
              <a:lnSpc>
                <a:spcPct val="150000"/>
              </a:lnSpc>
              <a:buFont typeface="Wingdings" panose="05000000000000000000" pitchFamily="2" charset="2"/>
              <a:buChar char="ü"/>
            </a:pPr>
            <a:r>
              <a:rPr lang="en-US" sz="1600" b="1" dirty="0"/>
              <a:t>Influenza </a:t>
            </a:r>
            <a:r>
              <a:rPr lang="en-US" sz="1600" dirty="0"/>
              <a:t>vaccination, one injection within the last seasonal year.</a:t>
            </a:r>
          </a:p>
          <a:p>
            <a:pPr lvl="0">
              <a:lnSpc>
                <a:spcPct val="150000"/>
              </a:lnSpc>
            </a:pPr>
            <a:r>
              <a:rPr lang="en-US" sz="1600" b="1" dirty="0"/>
              <a:t>Please hold the control button and click the link to access the Health Declaration form:</a:t>
            </a:r>
          </a:p>
          <a:p>
            <a:pPr>
              <a:lnSpc>
                <a:spcPct val="150000"/>
              </a:lnSpc>
            </a:pPr>
            <a:r>
              <a:rPr lang="en-US" sz="1600" u="sng" dirty="0">
                <a:hlinkClick r:id="rId3"/>
              </a:rPr>
              <a:t>Health Declaration form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Shape 140"/>
        <p:cNvGrpSpPr/>
        <p:nvPr/>
      </p:nvGrpSpPr>
      <p:grpSpPr>
        <a:xfrm>
          <a:off x="0" y="0"/>
          <a:ext cx="0" cy="0"/>
          <a:chOff x="0" y="0"/>
          <a:chExt cx="0" cy="0"/>
        </a:xfrm>
      </p:grpSpPr>
      <p:sp>
        <p:nvSpPr>
          <p:cNvPr id="4" name="Title 3">
            <a:extLst>
              <a:ext uri="{FF2B5EF4-FFF2-40B4-BE49-F238E27FC236}">
                <a16:creationId xmlns:a16="http://schemas.microsoft.com/office/drawing/2014/main" id="{A70AE8D0-C11C-52CB-1A88-A8C8D8126EBC}"/>
              </a:ext>
            </a:extLst>
          </p:cNvPr>
          <p:cNvSpPr txBox="1">
            <a:spLocks noGrp="1"/>
          </p:cNvSpPr>
          <p:nvPr>
            <p:ph type="title" idx="4294967295"/>
          </p:nvPr>
        </p:nvSpPr>
        <p:spPr>
          <a:xfrm>
            <a:off x="0" y="304800"/>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Nursing Assistant Program Requirements Continued</a:t>
            </a:r>
          </a:p>
        </p:txBody>
      </p:sp>
      <p:sp>
        <p:nvSpPr>
          <p:cNvPr id="5" name="TextBox 4">
            <a:extLst>
              <a:ext uri="{FF2B5EF4-FFF2-40B4-BE49-F238E27FC236}">
                <a16:creationId xmlns:a16="http://schemas.microsoft.com/office/drawing/2014/main" id="{9D9F8970-013B-9DC9-0019-FC25E6712ADE}"/>
              </a:ext>
            </a:extLst>
          </p:cNvPr>
          <p:cNvSpPr txBox="1"/>
          <p:nvPr/>
        </p:nvSpPr>
        <p:spPr>
          <a:xfrm>
            <a:off x="544286" y="1132114"/>
            <a:ext cx="10929258" cy="4078039"/>
          </a:xfrm>
          <a:prstGeom prst="rect">
            <a:avLst/>
          </a:prstGeom>
          <a:noFill/>
        </p:spPr>
        <p:txBody>
          <a:bodyPr wrap="square" rtlCol="0">
            <a:spAutoFit/>
          </a:bodyPr>
          <a:lstStyle/>
          <a:p>
            <a:pPr>
              <a:lnSpc>
                <a:spcPct val="150000"/>
              </a:lnSpc>
            </a:pPr>
            <a:r>
              <a:rPr lang="en-US" sz="1800" b="1" dirty="0"/>
              <a:t>CARDIOPULMONARY (CPR CERTIFICATION)</a:t>
            </a:r>
            <a:endParaRPr lang="en-US" sz="1800" dirty="0"/>
          </a:p>
          <a:p>
            <a:pPr marL="285750" lvl="0" indent="-285750">
              <a:lnSpc>
                <a:spcPct val="150000"/>
              </a:lnSpc>
              <a:buFont typeface="Wingdings" panose="05000000000000000000" pitchFamily="2" charset="2"/>
              <a:buChar char="ü"/>
            </a:pPr>
            <a:r>
              <a:rPr lang="en-US" sz="1600" dirty="0"/>
              <a:t>Current Basic Life Support Provider CPR certification that does not expire until after the last day of the course. The card must clearly state “BLS Provider” and that the provider is the “American Heart Association”.  CPR certification is good for two years. </a:t>
            </a:r>
            <a:r>
              <a:rPr lang="en-US" sz="1600" u="sng" dirty="0"/>
              <a:t>Online CPR courses are not accepted</a:t>
            </a:r>
            <a:r>
              <a:rPr lang="en-US" sz="1600" dirty="0"/>
              <a:t>.</a:t>
            </a:r>
          </a:p>
          <a:p>
            <a:pPr lvl="0">
              <a:lnSpc>
                <a:spcPct val="150000"/>
              </a:lnSpc>
            </a:pPr>
            <a:endParaRPr lang="en-US" sz="1600" b="1" dirty="0"/>
          </a:p>
          <a:p>
            <a:pPr lvl="0">
              <a:lnSpc>
                <a:spcPct val="150000"/>
              </a:lnSpc>
            </a:pPr>
            <a:r>
              <a:rPr lang="en-US" sz="1600" b="1" dirty="0"/>
              <a:t>CRIMINAL BACKGROUND CHECK</a:t>
            </a:r>
          </a:p>
          <a:p>
            <a:pPr marL="285750" lvl="0" indent="-285750">
              <a:lnSpc>
                <a:spcPct val="150000"/>
              </a:lnSpc>
              <a:buFont typeface="Wingdings" panose="05000000000000000000" pitchFamily="2" charset="2"/>
              <a:buChar char="ü"/>
            </a:pPr>
            <a:r>
              <a:rPr lang="en-US" sz="1600" dirty="0"/>
              <a:t>Arizona Department of Public Safety (DPS) fingerprint clearance card that is in good standing and does not expire before the last day of the course.</a:t>
            </a:r>
          </a:p>
          <a:p>
            <a:pPr marL="511175" lvl="0" indent="-285750">
              <a:lnSpc>
                <a:spcPct val="150000"/>
              </a:lnSpc>
              <a:buFont typeface="Arial" panose="020B0604020202020204" pitchFamily="34" charset="0"/>
              <a:buChar char="•"/>
            </a:pPr>
            <a:r>
              <a:rPr lang="en-US" sz="1600" dirty="0"/>
              <a:t>The application can be obtained from the Arizona Department of Public Safety website.</a:t>
            </a:r>
          </a:p>
          <a:p>
            <a:pPr marL="511175" lvl="0" indent="-285750">
              <a:lnSpc>
                <a:spcPct val="150000"/>
              </a:lnSpc>
              <a:buFont typeface="Arial" panose="020B0604020202020204" pitchFamily="34" charset="0"/>
              <a:buChar char="•"/>
            </a:pPr>
            <a:r>
              <a:rPr lang="en-US" sz="1600" dirty="0"/>
              <a:t>Digital fingerprinting is recommended as it typically yields faster results compared to manual fingerprinting.</a:t>
            </a:r>
            <a:endParaRPr lang="en-US" sz="1800" dirty="0"/>
          </a:p>
          <a:p>
            <a:pPr lvl="0"/>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Shape 145"/>
        <p:cNvGrpSpPr/>
        <p:nvPr/>
      </p:nvGrpSpPr>
      <p:grpSpPr>
        <a:xfrm>
          <a:off x="0" y="0"/>
          <a:ext cx="0" cy="0"/>
          <a:chOff x="0" y="0"/>
          <a:chExt cx="0" cy="0"/>
        </a:xfrm>
      </p:grpSpPr>
      <p:sp>
        <p:nvSpPr>
          <p:cNvPr id="146" name="Google Shape;146;p10"/>
          <p:cNvSpPr txBox="1">
            <a:spLocks noGrp="1"/>
          </p:cNvSpPr>
          <p:nvPr>
            <p:ph type="title" idx="4294967295"/>
          </p:nvPr>
        </p:nvSpPr>
        <p:spPr>
          <a:xfrm>
            <a:off x="58738" y="371475"/>
            <a:ext cx="12192000" cy="444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dk1"/>
              </a:buClr>
              <a:buSzPts val="2800"/>
              <a:buFont typeface="Arial"/>
              <a:buNone/>
              <a:tabLst/>
              <a:defRPr/>
            </a:pPr>
            <a:r>
              <a:rPr kumimoji="0" lang="en-US" sz="2800" b="1" i="0" u="none" strike="noStrike" kern="0" cap="none" spc="0" normalizeH="0" baseline="0" noProof="0" dirty="0">
                <a:ln>
                  <a:noFill/>
                </a:ln>
                <a:solidFill>
                  <a:schemeClr val="dk1"/>
                </a:solidFill>
                <a:effectLst/>
                <a:uLnTx/>
                <a:uFillTx/>
                <a:latin typeface="Arial"/>
                <a:ea typeface="Arial"/>
                <a:cs typeface="Arial"/>
                <a:sym typeface="Arial"/>
              </a:rPr>
              <a:t>Criminal Background Check</a:t>
            </a:r>
            <a:endParaRPr kumimoji="0" lang="en-US" sz="2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51" name="Google Shape;151;p10">
            <a:extLst>
              <a:ext uri="{C183D7F6-B498-43B3-948B-1728B52AA6E4}">
                <adec:decorative xmlns:adec="http://schemas.microsoft.com/office/drawing/2017/decorative" val="0"/>
              </a:ext>
            </a:extLst>
          </p:cNvPr>
          <p:cNvSpPr txBox="1"/>
          <p:nvPr/>
        </p:nvSpPr>
        <p:spPr>
          <a:xfrm>
            <a:off x="847445" y="1133005"/>
            <a:ext cx="10549897"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Level 1 Fingerprint Clearance Card Example</a:t>
            </a:r>
            <a:r>
              <a:rPr lang="en-US" sz="2000" dirty="0">
                <a:solidFill>
                  <a:schemeClr val="dk1"/>
                </a:solidFill>
                <a:latin typeface="Arial"/>
                <a:ea typeface="Arial"/>
                <a:cs typeface="Arial"/>
                <a:sym typeface="Arial"/>
              </a:rPr>
              <a:t> </a:t>
            </a:r>
          </a:p>
          <a:p>
            <a:pPr marL="0" marR="0" lvl="0" indent="0" algn="l" rtl="0">
              <a:spcBef>
                <a:spcPts val="0"/>
              </a:spcBef>
              <a:spcAft>
                <a:spcPts val="0"/>
              </a:spcAft>
              <a:buNone/>
            </a:pPr>
            <a:r>
              <a:rPr lang="en-US" sz="1800" dirty="0">
                <a:solidFill>
                  <a:schemeClr val="dk1"/>
                </a:solidFill>
                <a:latin typeface="Arial"/>
                <a:ea typeface="Arial"/>
                <a:cs typeface="Arial"/>
                <a:sym typeface="Arial"/>
              </a:rPr>
              <a:t>(Information on card is not an actual individual and is for informational purposes only)</a:t>
            </a:r>
            <a:endParaRPr dirty="0"/>
          </a:p>
        </p:txBody>
      </p:sp>
      <p:pic>
        <p:nvPicPr>
          <p:cNvPr id="152" name="Google Shape;152;p10" descr="Fingerprint clearance card provided by DPS.">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099304" y="2259993"/>
            <a:ext cx="2516239" cy="3192668"/>
          </a:xfrm>
          <a:prstGeom prst="rect">
            <a:avLst/>
          </a:prstGeom>
          <a:noFill/>
          <a:ln>
            <a:noFill/>
          </a:ln>
        </p:spPr>
      </p:pic>
      <p:sp>
        <p:nvSpPr>
          <p:cNvPr id="150" name="Google Shape;150;p10">
            <a:extLst>
              <a:ext uri="{C183D7F6-B498-43B3-948B-1728B52AA6E4}">
                <adec:decorative xmlns:adec="http://schemas.microsoft.com/office/drawing/2017/decorative" val="0"/>
              </a:ext>
            </a:extLst>
          </p:cNvPr>
          <p:cNvSpPr txBox="1"/>
          <p:nvPr/>
        </p:nvSpPr>
        <p:spPr>
          <a:xfrm>
            <a:off x="6747351" y="2259993"/>
            <a:ext cx="403114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We do not accept this document</a:t>
            </a:r>
            <a:endParaRPr lang="en-US" dirty="0"/>
          </a:p>
        </p:txBody>
      </p:sp>
      <p:pic>
        <p:nvPicPr>
          <p:cNvPr id="149" name="Google Shape;149;p10" descr="Card containing inked fingerprints.">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7075716" y="2764473"/>
            <a:ext cx="3624941" cy="20578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TotalTime>
  <Words>1435</Words>
  <Application>Microsoft Office PowerPoint</Application>
  <PresentationFormat>Widescreen</PresentationFormat>
  <Paragraphs>167</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Play</vt:lpstr>
      <vt:lpstr>Arial</vt:lpstr>
      <vt:lpstr>Wingdings</vt:lpstr>
      <vt:lpstr>Aptos Display</vt:lpstr>
      <vt:lpstr>Aptos</vt:lpstr>
      <vt:lpstr>Office Theme</vt:lpstr>
      <vt:lpstr>Nursing Assistant Information Session</vt:lpstr>
      <vt:lpstr>Academic Admission Requirements </vt:lpstr>
      <vt:lpstr>Apply to Pima Community College to begin your journey as a student</vt:lpstr>
      <vt:lpstr>Admission Requirements for the Nursing Assistant Program</vt:lpstr>
      <vt:lpstr>Select the links for helpful educational resources to  prepare you for your Accuplacer examinations.  General Accuplacer information http://accuplacer.collegeboard.org/students  Mathematics https://pima.edu/admission/placement-testing/practice-tests.html  Study Guides https://pima.edu/admission/placement-testing/practice-tests.html  Grammar and Writing www.readtheory.org  Khan Academy https://www.khanacademy.org/</vt:lpstr>
      <vt:lpstr>Clinical Requirements</vt:lpstr>
      <vt:lpstr>Program Admission Requirements:  Physical Assessment and Vaccinations</vt:lpstr>
      <vt:lpstr>Nursing Assistant Program Requirements Continued</vt:lpstr>
      <vt:lpstr>Criminal Background Check</vt:lpstr>
      <vt:lpstr> Drug tests are conducted by a College designated laboratory. Detailed instructions on obtaining your drug test will be provided AFTER acceptance into the Nursing Assistant program.  Drug Screening must be completed prior to your first day of class    Positive drug test results will result in a denial letter from the program.    Please take any prescription medications with you to your appointment. </vt:lpstr>
      <vt:lpstr>Nursing Assistant Program</vt:lpstr>
      <vt:lpstr>Important:</vt:lpstr>
      <vt:lpstr>Nursing Assistant Program Hours and Time Commitment</vt:lpstr>
      <vt:lpstr>Suggested Classes for the Nursing Education Pathway</vt:lpstr>
      <vt:lpstr>Approximate Costs for Nursing Assistant Students</vt:lpstr>
      <vt:lpstr>Other Equipment for the Nursing Assistant Program</vt:lpstr>
      <vt:lpstr>Required Textbook Requirements</vt:lpstr>
      <vt:lpstr>Financial Resources</vt:lpstr>
      <vt:lpstr>Application for the Pima Community College Certified Nursing Assistant Program</vt:lpstr>
      <vt:lpstr>Conclusion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Erika Shea</dc:creator>
  <cp:lastModifiedBy>Sheila Longacre</cp:lastModifiedBy>
  <cp:revision>11</cp:revision>
  <dcterms:created xsi:type="dcterms:W3CDTF">2026-01-14T17:50:40Z</dcterms:created>
  <dcterms:modified xsi:type="dcterms:W3CDTF">2026-05-28T15:11:06Z</dcterms:modified>
</cp:coreProperties>
</file>